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9"/>
    <p:sldMasterId id="2147483674" r:id="rId10"/>
    <p:sldMasterId id="2147483694" r:id="rId11"/>
  </p:sldMasterIdLst>
  <p:notesMasterIdLst>
    <p:notesMasterId r:id="rId40"/>
  </p:notesMasterIdLst>
  <p:handoutMasterIdLst>
    <p:handoutMasterId r:id="rId41"/>
  </p:handoutMasterIdLst>
  <p:sldIdLst>
    <p:sldId id="434" r:id="rId12"/>
    <p:sldId id="436" r:id="rId13"/>
    <p:sldId id="435" r:id="rId14"/>
    <p:sldId id="670" r:id="rId15"/>
    <p:sldId id="674" r:id="rId16"/>
    <p:sldId id="671" r:id="rId17"/>
    <p:sldId id="672" r:id="rId18"/>
    <p:sldId id="675" r:id="rId19"/>
    <p:sldId id="676" r:id="rId20"/>
    <p:sldId id="677" r:id="rId21"/>
    <p:sldId id="678" r:id="rId22"/>
    <p:sldId id="679" r:id="rId23"/>
    <p:sldId id="680" r:id="rId24"/>
    <p:sldId id="681" r:id="rId25"/>
    <p:sldId id="683" r:id="rId26"/>
    <p:sldId id="684" r:id="rId27"/>
    <p:sldId id="685" r:id="rId28"/>
    <p:sldId id="624" r:id="rId29"/>
    <p:sldId id="694" r:id="rId30"/>
    <p:sldId id="686" r:id="rId31"/>
    <p:sldId id="687" r:id="rId32"/>
    <p:sldId id="688" r:id="rId33"/>
    <p:sldId id="689" r:id="rId34"/>
    <p:sldId id="690" r:id="rId35"/>
    <p:sldId id="692" r:id="rId36"/>
    <p:sldId id="693" r:id="rId37"/>
    <p:sldId id="695" r:id="rId38"/>
    <p:sldId id="66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23232"/>
    <a:srgbClr val="2F2F2F"/>
    <a:srgbClr val="343434"/>
    <a:srgbClr val="333333"/>
    <a:srgbClr val="2D2D2D"/>
    <a:srgbClr val="373737"/>
    <a:srgbClr val="FF5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72" autoAdjust="0"/>
    <p:restoredTop sz="99476" autoAdjust="0"/>
  </p:normalViewPr>
  <p:slideViewPr>
    <p:cSldViewPr snapToGrid="0" snapToObjects="1">
      <p:cViewPr>
        <p:scale>
          <a:sx n="75" d="100"/>
          <a:sy n="75" d="100"/>
        </p:scale>
        <p:origin x="-13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lloyd:Dropbox:Everglades%20Team%20Folder:Alternative%20Futures%20Development:Impacts%20and%20Conflict%20Assessment:Impacts%20and%20Conflict%20Assessment%20Numb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lloyd:Dropbox:Everglades%20Team%20Folder:Alternative%20Futures%20Development:Impacts%20and%20Conflict%20Assessment:Impacts%20and%20Conflict%20Assessment%20Numb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01888491180477E-2"/>
          <c:y val="0.45976000431452901"/>
          <c:w val="0.26384772121451344"/>
          <c:h val="0.40239779959012001"/>
        </c:manualLayout>
      </c:layout>
      <c:pieChart>
        <c:varyColors val="1"/>
        <c:ser>
          <c:idx val="3"/>
          <c:order val="3"/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A80000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97044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rgbClr val="4C7300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000000"/>
                </a:solidFill>
              </a:ln>
            </c:spPr>
          </c:dPt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Sheet1!$H$88:$H$91</c:f>
              <c:numCache>
                <c:formatCode>0.0%</c:formatCode>
                <c:ptCount val="4"/>
                <c:pt idx="0">
                  <c:v>0.16653635460359403</c:v>
                </c:pt>
                <c:pt idx="1">
                  <c:v>0.2662437012346025</c:v>
                </c:pt>
                <c:pt idx="2">
                  <c:v>0.27668846246745976</c:v>
                </c:pt>
                <c:pt idx="3">
                  <c:v>0.29053148169434651</c:v>
                </c:pt>
              </c:numCache>
            </c:numRef>
          </c:val>
        </c:ser>
        <c:ser>
          <c:idx val="4"/>
          <c:order val="4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8.680425240033364E-2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5"/>
          <c:order val="5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8.680425240033364E-2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1"/>
          <c:order val="1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8.680425240033364E-2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2"/>
          <c:order val="2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8.680425240033364E-2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0"/>
          <c:order val="0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8.680425240033364E-2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601888491180227E-2"/>
          <c:y val="0.45976000431452901"/>
          <c:w val="0.26384772121451344"/>
          <c:h val="0.40239779959012001"/>
        </c:manualLayout>
      </c:layout>
      <c:pieChart>
        <c:varyColors val="1"/>
        <c:ser>
          <c:idx val="3"/>
          <c:order val="3"/>
          <c:spPr>
            <a:ln>
              <a:solidFill>
                <a:srgbClr val="000000"/>
              </a:solidFill>
            </a:ln>
          </c:spPr>
          <c:dPt>
            <c:idx val="0"/>
            <c:bubble3D val="0"/>
            <c:spPr>
              <a:solidFill>
                <a:srgbClr val="A80000"/>
              </a:solidFill>
              <a:ln>
                <a:solidFill>
                  <a:srgbClr val="00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897044"/>
              </a:solidFill>
              <a:ln>
                <a:solidFill>
                  <a:srgbClr val="000000"/>
                </a:solidFill>
              </a:ln>
            </c:spPr>
          </c:dPt>
          <c:dPt>
            <c:idx val="2"/>
            <c:bubble3D val="0"/>
            <c:spPr>
              <a:solidFill>
                <a:srgbClr val="4C7300"/>
              </a:solidFill>
              <a:ln>
                <a:solidFill>
                  <a:srgbClr val="000000"/>
                </a:solidFill>
              </a:ln>
            </c:spPr>
          </c:dPt>
          <c:dPt>
            <c:idx val="3"/>
            <c:bubble3D val="0"/>
            <c:spPr>
              <a:solidFill>
                <a:schemeClr val="bg1"/>
              </a:solidFill>
              <a:ln>
                <a:solidFill>
                  <a:srgbClr val="000000"/>
                </a:solidFill>
              </a:ln>
            </c:spPr>
          </c:dPt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Sheet1!$I$88:$I$91</c:f>
              <c:numCache>
                <c:formatCode>0.0%</c:formatCode>
                <c:ptCount val="4"/>
                <c:pt idx="0">
                  <c:v>9.6948502324875507E-2</c:v>
                </c:pt>
                <c:pt idx="1">
                  <c:v>0.227303551570502</c:v>
                </c:pt>
                <c:pt idx="2">
                  <c:v>0.441115986569798</c:v>
                </c:pt>
                <c:pt idx="3">
                  <c:v>0.23463195953482521</c:v>
                </c:pt>
              </c:numCache>
            </c:numRef>
          </c:val>
        </c:ser>
        <c:ser>
          <c:idx val="4"/>
          <c:order val="4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8.6804252400333626E-2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5"/>
          <c:order val="5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8.6804252400333626E-2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1"/>
          <c:order val="1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8.6804252400333626E-2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2"/>
          <c:order val="2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8.6804252400333626E-2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ser>
          <c:idx val="0"/>
          <c:order val="0"/>
          <c:cat>
            <c:strRef>
              <c:f>Sheet1!$A$88:$A$91</c:f>
              <c:strCache>
                <c:ptCount val="4"/>
                <c:pt idx="0">
                  <c:v>Urban</c:v>
                </c:pt>
                <c:pt idx="1">
                  <c:v>Agriculture</c:v>
                </c:pt>
                <c:pt idx="2">
                  <c:v>Conservation</c:v>
                </c:pt>
                <c:pt idx="3">
                  <c:v>Other</c:v>
                </c:pt>
              </c:strCache>
            </c:strRef>
          </c:cat>
          <c:val>
            <c:numRef>
              <c:f>Sheet1!$G$88:$G$91</c:f>
              <c:numCache>
                <c:formatCode>0.0%</c:formatCode>
                <c:ptCount val="4"/>
                <c:pt idx="0">
                  <c:v>8.6804252400333626E-2</c:v>
                </c:pt>
                <c:pt idx="1">
                  <c:v>0.314703575244412</c:v>
                </c:pt>
                <c:pt idx="2">
                  <c:v>0.31554756853844851</c:v>
                </c:pt>
                <c:pt idx="3">
                  <c:v>0.28294460381680964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0BBD81B-BB6E-EB4C-A91C-2043BDD9D16A}" type="datetimeFigureOut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ADCC9B2B-DFC2-4D2C-AF65-283C387E8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13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0A91946-3AD1-43F6-998D-B1675C82F5AA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5265CEF-ED14-476E-BB35-09A598425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244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1ACC6-4414-4FA9-B13C-E2EFBF7680C0}" type="slidenum">
              <a:rPr lang="en-US" smtClean="0">
                <a:ea typeface="ＭＳ Ｐゴシック" pitchFamily="34" charset="-128"/>
              </a:rPr>
              <a:pPr/>
              <a:t>1</a:t>
            </a:fld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</a:endParaRP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9C17C8-CD25-48E5-A1B7-C885532D28D3}" type="slidenum">
              <a:rPr lang="en-US" sz="1200"/>
              <a:pPr algn="r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757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FCE889-3C28-44D4-B70A-2D773A2C4C53}" type="slidenum">
              <a:rPr lang="en-US" sz="1200"/>
              <a:pPr algn="r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54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08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1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7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50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8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06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265CEF-ED14-476E-BB35-09A5984258B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99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C54479-59CD-4EB1-B1E7-C25D6D254EB5}" type="slidenum">
              <a:rPr lang="en-US" sz="1200"/>
              <a:pPr algn="r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457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C54479-59CD-4EB1-B1E7-C25D6D254EB5}" type="slidenum">
              <a:rPr lang="en-US" sz="1200"/>
              <a:pPr algn="r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8AC94-53C2-4140-8D87-CF1B67C0408E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BD6A6-085E-489C-AACD-13113D882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DB7F4-DC59-49B7-B563-CA565C8188FC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49997-86C7-42A0-B017-940785617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B34F9-126F-4ED7-BFBA-6CAD88D00F5E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6060E-66EF-4634-90B8-94D8B53DC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/>
          </p:cNvPr>
          <p:cNvSpPr>
            <a:spLocks noChangeArrowheads="1"/>
          </p:cNvSpPr>
          <p:nvPr userDrawn="1"/>
        </p:nvSpPr>
        <p:spPr bwMode="auto">
          <a:xfrm>
            <a:off x="0" y="6248400"/>
            <a:ext cx="9144000" cy="609600"/>
          </a:xfrm>
          <a:prstGeom prst="actionButtonBlank">
            <a:avLst/>
          </a:prstGeom>
          <a:solidFill>
            <a:srgbClr val="262626"/>
          </a:solidFill>
          <a:ln w="9525">
            <a:noFill/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17" descr="logoFWS.gi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6397625"/>
            <a:ext cx="382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 descr="usgs-logo-color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57200" y="6429375"/>
            <a:ext cx="95726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>
            <a:spLocks/>
          </p:cNvSpPr>
          <p:nvPr/>
        </p:nvSpPr>
        <p:spPr bwMode="auto">
          <a:xfrm>
            <a:off x="6705600" y="75803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AB67050-7112-482E-8440-9EF258C4C485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5"/>
          <p:cNvSpPr>
            <a:spLocks/>
          </p:cNvSpPr>
          <p:nvPr/>
        </p:nvSpPr>
        <p:spPr bwMode="auto">
          <a:xfrm>
            <a:off x="6858000" y="77327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E2B32505-8005-4FC6-9242-BE8EF2D3D944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Slide Number Placeholder 5"/>
          <p:cNvSpPr>
            <a:spLocks/>
          </p:cNvSpPr>
          <p:nvPr/>
        </p:nvSpPr>
        <p:spPr bwMode="auto">
          <a:xfrm>
            <a:off x="7010400" y="78851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CB51A31-DE69-4BD8-9B5A-4D58DA2F883D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742791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F3829-FE04-4EE5-B182-ED6B57A1B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 descr="mitlogo v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54206" y="6429375"/>
            <a:ext cx="835588" cy="352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5305-CB34-441C-92E0-B4BCF8EA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1D1E2-4130-4F69-A402-1135A901E01A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1220D-06C3-44E4-A595-A84BEE762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00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/>
          </p:cNvSpPr>
          <p:nvPr/>
        </p:nvSpPr>
        <p:spPr bwMode="auto">
          <a:xfrm>
            <a:off x="7010400" y="78851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/>
            </a:lvl1pPr>
          </a:lstStyle>
          <a:p>
            <a:pPr algn="r">
              <a:defRPr/>
            </a:pPr>
            <a:fld id="{BCB51A31-DE69-4BD8-9B5A-4D58DA2F883D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r">
                <a:defRPr/>
              </a:pPr>
              <a:t>‹#›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51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5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2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199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80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CE5D4-3952-452B-85E7-786940ADC56D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EA71D-AAD8-452E-8FAD-368B33D7E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7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0D69D-DF1E-4306-866E-D92AC3368F0C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4B2DD-A55E-4C43-A30C-0C7401E7D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7F26-3E07-4FE9-AFC3-2FCFE6201887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AEE8B-5CA9-4659-BCBC-3F22D79A6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B5BF-8D43-4EB3-9FEA-9337AEFCA837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F2465-22EC-49D4-A774-E7423490E1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7FDF0-181E-480D-AE8C-0B99B68C96A7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BE3CB-A6D9-4F0C-9ECF-093490703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0791E-A787-43A3-86C6-9D7540A38524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64C6-B648-4AA2-AF60-100A43EC2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BF71F-3091-4D7A-B970-322296A4A5B8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39FFB-8360-4A4D-8557-22F63DB48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4F319-E9AA-42B7-BB92-FBC2F9C51D4C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0858-BD60-4670-94C7-B62870579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F0EF305C-F98E-4BD7-A893-E0C6D342B25B}" type="datetime1">
              <a:rPr lang="en-US"/>
              <a:pPr>
                <a:defRPr/>
              </a:pPr>
              <a:t>3/3/2013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BA50503-5904-4EF2-BDFC-04A5CFF5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16" name="Picture 7" descr="FL_darkgray_slide.jpg                                          00744D0CMacintosh HD                   C06063F0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7" descr="logoFWS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05800" y="6397625"/>
            <a:ext cx="382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8" descr="usgs-logo-colo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6429375"/>
            <a:ext cx="957263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itlogo v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4206" y="6429375"/>
            <a:ext cx="835588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16" name="Picture 7" descr="FL_darkgray_slide.jpg                                          00744D0CMacintosh HD                   C06063F0: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2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38.jpe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chart" Target="../charts/chart1.xml"/><Relationship Id="rId5" Type="http://schemas.openxmlformats.org/officeDocument/2006/relationships/image" Target="../media/image37.png"/><Relationship Id="rId10" Type="http://schemas.openxmlformats.org/officeDocument/2006/relationships/image" Target="../media/image41.emf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8"/>
          <p:cNvSpPr>
            <a:spLocks noGrp="1"/>
          </p:cNvSpPr>
          <p:nvPr>
            <p:ph type="ctrTitle"/>
          </p:nvPr>
        </p:nvSpPr>
        <p:spPr>
          <a:xfrm>
            <a:off x="495300" y="1844675"/>
            <a:ext cx="8412163" cy="2479675"/>
          </a:xfrm>
        </p:spPr>
        <p:txBody>
          <a:bodyPr anchor="t"/>
          <a:lstStyle/>
          <a:p>
            <a:pPr algn="l"/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Scenario Planning</a:t>
            </a:r>
            <a:b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</a:br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and </a:t>
            </a:r>
            <a:r>
              <a:rPr lang="en-US" b="1" dirty="0" err="1" smtClean="0">
                <a:solidFill>
                  <a:srgbClr val="FFC000"/>
                </a:solidFill>
                <a:ea typeface="ＭＳ Ｐゴシック" pitchFamily="34" charset="-128"/>
              </a:rPr>
              <a:t>Geovisualization</a:t>
            </a:r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/>
            </a:r>
            <a:b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</a:br>
            <a:r>
              <a:rPr lang="en-US" b="1" dirty="0">
                <a:solidFill>
                  <a:srgbClr val="FFC000"/>
                </a:solidFill>
                <a:ea typeface="ＭＳ Ｐゴシック" pitchFamily="34" charset="-128"/>
              </a:rPr>
              <a:t/>
            </a:r>
            <a:br>
              <a:rPr lang="en-US" b="1" dirty="0">
                <a:solidFill>
                  <a:srgbClr val="FFC000"/>
                </a:solidFill>
                <a:ea typeface="ＭＳ Ｐゴシック" pitchFamily="34" charset="-128"/>
              </a:rPr>
            </a:br>
            <a: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  <a:t>NSF Water</a:t>
            </a:r>
            <a:r>
              <a:rPr lang="en-US" sz="2500" b="1" dirty="0">
                <a:solidFill>
                  <a:schemeClr val="bg1"/>
                </a:solidFill>
                <a:ea typeface="ＭＳ Ｐゴシック" pitchFamily="34" charset="-128"/>
              </a:rPr>
              <a:t>, Sustainability and Climate </a:t>
            </a:r>
            <a: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  <a:t/>
            </a:r>
            <a:b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  <a:t>Project Kick Off Meeting</a:t>
            </a:r>
            <a:b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  <a:t>Dr. Michael Flaxman</a:t>
            </a:r>
            <a:r>
              <a:rPr lang="en-US" sz="2500" b="1" dirty="0">
                <a:solidFill>
                  <a:schemeClr val="bg1"/>
                </a:solidFill>
                <a:ea typeface="ＭＳ Ｐゴシック" pitchFamily="34" charset="-128"/>
              </a:rPr>
              <a:t/>
            </a:r>
            <a:br>
              <a:rPr lang="en-US" sz="2500" b="1" dirty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en-US" sz="2500" b="1" dirty="0">
                <a:solidFill>
                  <a:schemeClr val="bg1"/>
                </a:solidFill>
                <a:ea typeface="ＭＳ Ｐゴシック" pitchFamily="34" charset="-128"/>
              </a:rPr>
              <a:t>March </a:t>
            </a:r>
            <a:r>
              <a:rPr lang="en-US" sz="2500" b="1" dirty="0" smtClean="0">
                <a:solidFill>
                  <a:schemeClr val="bg1"/>
                </a:solidFill>
                <a:ea typeface="ＭＳ Ｐゴシック" pitchFamily="34" charset="-128"/>
              </a:rPr>
              <a:t>3, 2013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9B4FAD-34E3-44B8-87C8-3F63BD8DF63A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1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ctrTitle" idx="4294967295"/>
          </p:nvPr>
        </p:nvSpPr>
        <p:spPr>
          <a:xfrm>
            <a:off x="307975" y="366713"/>
            <a:ext cx="8601075" cy="917575"/>
          </a:xfrm>
        </p:spPr>
        <p:txBody>
          <a:bodyPr/>
          <a:lstStyle/>
          <a:p>
            <a:r>
              <a:rPr lang="en-US" b="1" smtClean="0">
                <a:solidFill>
                  <a:srgbClr val="FFC000"/>
                </a:solidFill>
                <a:ea typeface="ＭＳ Ｐゴシック" pitchFamily="34" charset="-128"/>
              </a:rPr>
              <a:t>Stakeholder-Based Processes</a:t>
            </a:r>
          </a:p>
        </p:txBody>
      </p:sp>
      <p:sp>
        <p:nvSpPr>
          <p:cNvPr id="62466" name="Slide Number Placeholder 3"/>
          <p:cNvSpPr txBox="1">
            <a:spLocks noGrp="1"/>
          </p:cNvSpPr>
          <p:nvPr/>
        </p:nvSpPr>
        <p:spPr bwMode="auto">
          <a:xfrm>
            <a:off x="6553200" y="74279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0AF4E016-AD6E-473F-B59A-1B3798CD5802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10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2467" name="TextBox 9"/>
          <p:cNvSpPr txBox="1">
            <a:spLocks noChangeArrowheads="1"/>
          </p:cNvSpPr>
          <p:nvPr/>
        </p:nvSpPr>
        <p:spPr bwMode="auto">
          <a:xfrm>
            <a:off x="307975" y="1284288"/>
            <a:ext cx="3932238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None/>
            </a:pPr>
            <a:endParaRPr lang="en-US" b="1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b="1">
                <a:solidFill>
                  <a:schemeClr val="bg1"/>
                </a:solidFill>
              </a:rPr>
              <a:t> Want a broad-based, representative group of </a:t>
            </a:r>
            <a:r>
              <a:rPr lang="en-US" b="1">
                <a:solidFill>
                  <a:srgbClr val="FFFF00"/>
                </a:solidFill>
              </a:rPr>
              <a:t>those tasked with implementation + those with substantive knowledge to contribute</a:t>
            </a:r>
            <a:r>
              <a:rPr lang="en-US" b="1">
                <a:solidFill>
                  <a:schemeClr val="bg1"/>
                </a:solidFill>
              </a:rPr>
              <a:t/>
            </a:r>
            <a:br>
              <a:rPr lang="en-US" b="1">
                <a:solidFill>
                  <a:schemeClr val="bg1"/>
                </a:solidFill>
              </a:rPr>
            </a:br>
            <a:endParaRPr lang="en-US" b="1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b="1">
                <a:solidFill>
                  <a:schemeClr val="bg1"/>
                </a:solidFill>
              </a:rPr>
              <a:t> Provide expert review and help ensure management relevance </a:t>
            </a:r>
            <a:br>
              <a:rPr lang="en-US" b="1">
                <a:solidFill>
                  <a:schemeClr val="bg1"/>
                </a:solidFill>
              </a:rPr>
            </a:br>
            <a:endParaRPr lang="en-US" b="1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b="1">
                <a:solidFill>
                  <a:schemeClr val="bg1"/>
                </a:solidFill>
              </a:rPr>
              <a:t> This requires significant “contact hours” and long term commitment</a:t>
            </a:r>
            <a:br>
              <a:rPr lang="en-US" b="1">
                <a:solidFill>
                  <a:schemeClr val="bg1"/>
                </a:solidFill>
              </a:rPr>
            </a:b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62468" name="Picture 7" descr="Mike JC Stakeholder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1652588"/>
            <a:ext cx="4275137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16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sca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27038" y="-446088"/>
            <a:ext cx="9998076" cy="775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1066800" y="0"/>
            <a:ext cx="2438400" cy="2362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3505200" y="1600200"/>
            <a:ext cx="304800" cy="381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16" name="Line 5"/>
          <p:cNvSpPr>
            <a:spLocks noChangeShapeType="1"/>
          </p:cNvSpPr>
          <p:nvPr/>
        </p:nvSpPr>
        <p:spPr bwMode="auto">
          <a:xfrm flipV="1">
            <a:off x="2133600" y="53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17" name="Line 6"/>
          <p:cNvSpPr>
            <a:spLocks noChangeShapeType="1"/>
          </p:cNvSpPr>
          <p:nvPr/>
        </p:nvSpPr>
        <p:spPr bwMode="auto">
          <a:xfrm flipH="1">
            <a:off x="2133600" y="5334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4518" name="Picture 7" descr="scan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4638" y="-293688"/>
            <a:ext cx="9998076" cy="77517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990600" y="0"/>
            <a:ext cx="28194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Line 9"/>
          <p:cNvSpPr>
            <a:spLocks noChangeShapeType="1"/>
          </p:cNvSpPr>
          <p:nvPr/>
        </p:nvSpPr>
        <p:spPr bwMode="auto">
          <a:xfrm flipV="1">
            <a:off x="2286000" y="6858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1" name="Rectangle 10"/>
          <p:cNvSpPr>
            <a:spLocks noChangeArrowheads="1"/>
          </p:cNvSpPr>
          <p:nvPr/>
        </p:nvSpPr>
        <p:spPr bwMode="auto">
          <a:xfrm>
            <a:off x="457200" y="0"/>
            <a:ext cx="2819400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Rectangle 11"/>
          <p:cNvSpPr>
            <a:spLocks noChangeArrowheads="1"/>
          </p:cNvSpPr>
          <p:nvPr/>
        </p:nvSpPr>
        <p:spPr bwMode="auto">
          <a:xfrm>
            <a:off x="2209800" y="533400"/>
            <a:ext cx="2819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Line 12"/>
          <p:cNvSpPr>
            <a:spLocks noChangeShapeType="1"/>
          </p:cNvSpPr>
          <p:nvPr/>
        </p:nvSpPr>
        <p:spPr bwMode="auto">
          <a:xfrm flipV="1">
            <a:off x="2286000" y="68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Line 13"/>
          <p:cNvSpPr>
            <a:spLocks noChangeShapeType="1"/>
          </p:cNvSpPr>
          <p:nvPr/>
        </p:nvSpPr>
        <p:spPr bwMode="auto">
          <a:xfrm>
            <a:off x="2286000" y="685800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5" name="Line 14"/>
          <p:cNvSpPr>
            <a:spLocks noChangeShapeType="1"/>
          </p:cNvSpPr>
          <p:nvPr/>
        </p:nvSpPr>
        <p:spPr bwMode="auto">
          <a:xfrm flipH="1" flipV="1">
            <a:off x="2286000" y="685800"/>
            <a:ext cx="13716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6" name="Rectangle 15"/>
          <p:cNvSpPr>
            <a:spLocks noChangeArrowheads="1"/>
          </p:cNvSpPr>
          <p:nvPr/>
        </p:nvSpPr>
        <p:spPr bwMode="auto">
          <a:xfrm>
            <a:off x="3886200" y="3200400"/>
            <a:ext cx="13716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7" name="Rectangle 16"/>
          <p:cNvSpPr>
            <a:spLocks noChangeArrowheads="1"/>
          </p:cNvSpPr>
          <p:nvPr/>
        </p:nvSpPr>
        <p:spPr bwMode="auto">
          <a:xfrm>
            <a:off x="3810000" y="3581400"/>
            <a:ext cx="990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Rectangle 17"/>
          <p:cNvSpPr>
            <a:spLocks noChangeArrowheads="1"/>
          </p:cNvSpPr>
          <p:nvPr/>
        </p:nvSpPr>
        <p:spPr bwMode="auto">
          <a:xfrm>
            <a:off x="4343400" y="3810000"/>
            <a:ext cx="9906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ctrTitle" idx="4294967295"/>
          </p:nvPr>
        </p:nvSpPr>
        <p:spPr>
          <a:xfrm>
            <a:off x="307975" y="176213"/>
            <a:ext cx="8601075" cy="917575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  <a:t>What Do We Mean By “Scenarios”?</a:t>
            </a:r>
          </a:p>
        </p:txBody>
      </p:sp>
      <p:sp>
        <p:nvSpPr>
          <p:cNvPr id="66562" name="Slide Number Placeholder 3"/>
          <p:cNvSpPr txBox="1">
            <a:spLocks noGrp="1"/>
          </p:cNvSpPr>
          <p:nvPr/>
        </p:nvSpPr>
        <p:spPr bwMode="auto">
          <a:xfrm>
            <a:off x="6553200" y="74279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8E8E095-979F-4F0B-B3BB-68B49B73C9C5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12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6563" name="TextBox 9"/>
          <p:cNvSpPr txBox="1">
            <a:spLocks noChangeArrowheads="1"/>
          </p:cNvSpPr>
          <p:nvPr/>
        </p:nvSpPr>
        <p:spPr bwMode="auto">
          <a:xfrm>
            <a:off x="711200" y="1270000"/>
            <a:ext cx="76485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Bundles of consistent assumptions, facts, projections and </a:t>
            </a:r>
            <a:r>
              <a:rPr lang="en-US" sz="2400" b="1" dirty="0">
                <a:solidFill>
                  <a:srgbClr val="FFC000"/>
                </a:solidFill>
              </a:rPr>
              <a:t>possible policies</a:t>
            </a:r>
            <a:br>
              <a:rPr lang="en-US" sz="2400" b="1" dirty="0">
                <a:solidFill>
                  <a:srgbClr val="FFC000"/>
                </a:solidFill>
              </a:rPr>
            </a:br>
            <a:endParaRPr lang="en-US" sz="2400" b="1" dirty="0">
              <a:solidFill>
                <a:srgbClr val="FFC000"/>
              </a:solidFill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Vary along </a:t>
            </a:r>
            <a:r>
              <a:rPr lang="en-US" sz="2400" b="1" dirty="0">
                <a:solidFill>
                  <a:srgbClr val="FFC000"/>
                </a:solidFill>
              </a:rPr>
              <a:t>multiple</a:t>
            </a:r>
            <a:r>
              <a:rPr lang="en-US" sz="2400" b="1" dirty="0">
                <a:solidFill>
                  <a:schemeClr val="bg1"/>
                </a:solidFill>
              </a:rPr>
              <a:t> dimensions, not just one (i.e. climate + population)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Require expertise and </a:t>
            </a:r>
            <a:r>
              <a:rPr lang="en-US" sz="2400" b="1" dirty="0">
                <a:solidFill>
                  <a:srgbClr val="FFC000"/>
                </a:solidFill>
              </a:rPr>
              <a:t>judgment </a:t>
            </a:r>
            <a:r>
              <a:rPr lang="en-US" sz="2400" b="1" dirty="0">
                <a:solidFill>
                  <a:schemeClr val="bg1"/>
                </a:solidFill>
              </a:rPr>
              <a:t>to construct </a:t>
            </a:r>
            <a:r>
              <a:rPr lang="en-US" sz="2400" b="1" dirty="0" smtClean="0">
                <a:solidFill>
                  <a:schemeClr val="bg1"/>
                </a:solidFill>
              </a:rPr>
              <a:t>usefully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Calibri" pitchFamily="34" charset="0"/>
              <a:buAutoNum type="arabicPeriod"/>
            </a:pPr>
            <a:r>
              <a:rPr lang="en-US" sz="2400" b="1" dirty="0" smtClean="0">
                <a:solidFill>
                  <a:schemeClr val="bg1"/>
                </a:solidFill>
              </a:rPr>
              <a:t> Spatially rendered into </a:t>
            </a:r>
            <a:r>
              <a:rPr lang="en-US" sz="2400" b="1" dirty="0" smtClean="0">
                <a:solidFill>
                  <a:srgbClr val="FFC000"/>
                </a:solidFill>
              </a:rPr>
              <a:t>visual and computable</a:t>
            </a:r>
            <a:r>
              <a:rPr lang="en-US" sz="2400" b="1" dirty="0" smtClean="0">
                <a:solidFill>
                  <a:schemeClr val="bg1"/>
                </a:solidFill>
              </a:rPr>
              <a:t> forms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ctrTitle" idx="4294967295"/>
          </p:nvPr>
        </p:nvSpPr>
        <p:spPr>
          <a:xfrm>
            <a:off x="495300" y="333375"/>
            <a:ext cx="7639050" cy="822325"/>
          </a:xfrm>
        </p:spPr>
        <p:txBody>
          <a:bodyPr anchor="t"/>
          <a:lstStyle/>
          <a:p>
            <a:pPr algn="l"/>
            <a:r>
              <a:rPr lang="en-US" b="1" smtClean="0">
                <a:solidFill>
                  <a:srgbClr val="FFC000"/>
                </a:solidFill>
                <a:ea typeface="ＭＳ Ｐゴシック" pitchFamily="34" charset="-128"/>
              </a:rPr>
              <a:t>Scenario Dimensions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495300" y="1100138"/>
            <a:ext cx="8216900" cy="429577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z="24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Which aspects of change are considered?</a:t>
            </a:r>
          </a:p>
          <a:p>
            <a:pPr marL="0" indent="0" eaLnBrk="1" hangingPunct="1">
              <a:buFont typeface="Arial" charset="0"/>
              <a:buNone/>
            </a:pPr>
            <a:endParaRPr lang="en-US" sz="240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90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" y="2100263"/>
            <a:ext cx="3244850" cy="2847975"/>
          </a:xfrm>
          <a:prstGeom prst="rect">
            <a:avLst/>
          </a:prstGeom>
          <a:solidFill>
            <a:schemeClr val="accent6">
              <a:lumMod val="60000"/>
              <a:lumOff val="40000"/>
              <a:alpha val="1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12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00">
                <a:solidFill>
                  <a:schemeClr val="bg1"/>
                </a:solidFill>
                <a:cs typeface="Arial" charset="0"/>
              </a:rPr>
              <a:t> Climate Change</a:t>
            </a:r>
            <a:br>
              <a:rPr lang="en-US" sz="2200">
                <a:solidFill>
                  <a:schemeClr val="bg1"/>
                </a:solidFill>
                <a:cs typeface="Arial" charset="0"/>
              </a:rPr>
            </a:br>
            <a:endParaRPr lang="en-US" sz="22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US" sz="5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00">
                <a:solidFill>
                  <a:schemeClr val="bg1"/>
                </a:solidFill>
                <a:cs typeface="Arial" charset="0"/>
              </a:rPr>
              <a:t> Population Projections</a:t>
            </a:r>
            <a:br>
              <a:rPr lang="en-US" sz="2200">
                <a:solidFill>
                  <a:schemeClr val="bg1"/>
                </a:solidFill>
                <a:cs typeface="Arial" charset="0"/>
              </a:rPr>
            </a:br>
            <a:endParaRPr lang="en-US" sz="22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US" sz="5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00">
                <a:solidFill>
                  <a:schemeClr val="bg1"/>
                </a:solidFill>
                <a:cs typeface="Arial" charset="0"/>
              </a:rPr>
              <a:t> Financial Resources</a:t>
            </a:r>
            <a:br>
              <a:rPr lang="en-US" sz="2200">
                <a:solidFill>
                  <a:schemeClr val="bg1"/>
                </a:solidFill>
                <a:cs typeface="Arial" charset="0"/>
              </a:rPr>
            </a:br>
            <a:endParaRPr lang="en-US" sz="22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US" sz="500">
              <a:solidFill>
                <a:schemeClr val="bg1"/>
              </a:solidFill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2200">
                <a:solidFill>
                  <a:schemeClr val="bg1"/>
                </a:solidFill>
                <a:cs typeface="Arial" charset="0"/>
              </a:rPr>
              <a:t> Planning Assumptions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43865" t="24650" r="28750" b="41525"/>
          <a:stretch>
            <a:fillRect/>
          </a:stretch>
        </p:blipFill>
        <p:spPr bwMode="auto">
          <a:xfrm>
            <a:off x="3979863" y="2100263"/>
            <a:ext cx="4883150" cy="3767137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5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Number Placeholder 3"/>
          <p:cNvSpPr txBox="1">
            <a:spLocks noGrp="1"/>
          </p:cNvSpPr>
          <p:nvPr/>
        </p:nvSpPr>
        <p:spPr bwMode="auto">
          <a:xfrm>
            <a:off x="6553200" y="74279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B385BB29-E687-429C-81AB-A3C984ED016B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14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/>
          <a:srcRect l="21088" t="40160" r="21097" b="28477"/>
          <a:stretch>
            <a:fillRect/>
          </a:stretch>
        </p:blipFill>
        <p:spPr bwMode="auto">
          <a:xfrm>
            <a:off x="1781175" y="1898650"/>
            <a:ext cx="5259388" cy="1919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0659" name="Title 1"/>
          <p:cNvSpPr>
            <a:spLocks noGrp="1"/>
          </p:cNvSpPr>
          <p:nvPr>
            <p:ph type="ctrTitle" idx="4294967295"/>
          </p:nvPr>
        </p:nvSpPr>
        <p:spPr>
          <a:xfrm>
            <a:off x="661988" y="300038"/>
            <a:ext cx="7639050" cy="822325"/>
          </a:xfrm>
        </p:spPr>
        <p:txBody>
          <a:bodyPr anchor="t"/>
          <a:lstStyle/>
          <a:p>
            <a:pPr algn="l"/>
            <a:r>
              <a:rPr lang="en-US" sz="4000" b="1" smtClean="0">
                <a:solidFill>
                  <a:srgbClr val="FFC000"/>
                </a:solidFill>
                <a:ea typeface="ＭＳ Ｐゴシック" pitchFamily="34" charset="-128"/>
              </a:rPr>
              <a:t>Scenario Parameters &amp; Bundling</a:t>
            </a:r>
          </a:p>
        </p:txBody>
      </p:sp>
      <p:pic>
        <p:nvPicPr>
          <p:cNvPr id="70660" name="Picture 7" descr="ListofAllScenarios_21510.jpg"/>
          <p:cNvPicPr>
            <a:picLocks noChangeAspect="1"/>
          </p:cNvPicPr>
          <p:nvPr/>
        </p:nvPicPr>
        <p:blipFill>
          <a:blip r:embed="rId4"/>
          <a:srcRect l="9801" t="35204" r="8586" b="38831"/>
          <a:stretch>
            <a:fillRect/>
          </a:stretch>
        </p:blipFill>
        <p:spPr bwMode="auto">
          <a:xfrm>
            <a:off x="1758950" y="4160838"/>
            <a:ext cx="5232400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90700" y="2871788"/>
            <a:ext cx="1533525" cy="3286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52988" y="3497263"/>
            <a:ext cx="730250" cy="320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83238" y="2871788"/>
            <a:ext cx="1430337" cy="463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75113" y="2890838"/>
            <a:ext cx="777875" cy="3095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25813" y="2871788"/>
            <a:ext cx="749300" cy="134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0666" name="Content Placeholder 2"/>
          <p:cNvSpPr>
            <a:spLocks/>
          </p:cNvSpPr>
          <p:nvPr/>
        </p:nvSpPr>
        <p:spPr bwMode="auto">
          <a:xfrm>
            <a:off x="495300" y="911225"/>
            <a:ext cx="82169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400">
                <a:solidFill>
                  <a:schemeClr val="bg1"/>
                </a:solidFill>
                <a:cs typeface="Arial" charset="0"/>
              </a:rPr>
              <a:t>Which specific values are used for each dimension, and how are they grouped?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2400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n-US" sz="290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4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632200" y="5294313"/>
            <a:ext cx="1814513" cy="8334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87750" y="5226050"/>
            <a:ext cx="1814513" cy="833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55" name="Title 1"/>
          <p:cNvSpPr>
            <a:spLocks noGrp="1"/>
          </p:cNvSpPr>
          <p:nvPr>
            <p:ph type="ctrTitle" idx="4294967295"/>
          </p:nvPr>
        </p:nvSpPr>
        <p:spPr>
          <a:xfrm>
            <a:off x="0" y="-3175"/>
            <a:ext cx="9144000" cy="9175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“</a:t>
            </a:r>
            <a:r>
              <a:rPr lang="en-US" b="1" dirty="0" err="1" smtClean="0">
                <a:solidFill>
                  <a:srgbClr val="FFC000"/>
                </a:solidFill>
                <a:ea typeface="ＭＳ Ｐゴシック" pitchFamily="34" charset="-128"/>
              </a:rPr>
              <a:t>AttCon</a:t>
            </a:r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” Simulation Process</a:t>
            </a:r>
          </a:p>
        </p:txBody>
      </p:sp>
      <p:sp>
        <p:nvSpPr>
          <p:cNvPr id="74756" name="Slide Number Placeholder 3"/>
          <p:cNvSpPr txBox="1">
            <a:spLocks noGrp="1"/>
          </p:cNvSpPr>
          <p:nvPr/>
        </p:nvSpPr>
        <p:spPr bwMode="auto">
          <a:xfrm>
            <a:off x="6553200" y="74279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602DD345-E3F0-43F3-A3A3-12D2DF8F5593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15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747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21388" y="2581275"/>
            <a:ext cx="12509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9988" y="2376488"/>
            <a:ext cx="790575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329082" y="1900079"/>
            <a:ext cx="1981200" cy="369332"/>
          </a:xfrm>
          <a:prstGeom prst="rect">
            <a:avLst/>
          </a:prstGeom>
          <a:solidFill>
            <a:srgbClr val="A8EA16"/>
          </a:solidFill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ATTRACTIVENESS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6118" y="1877438"/>
            <a:ext cx="1981200" cy="36933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DEMAND</a:t>
            </a:r>
          </a:p>
        </p:txBody>
      </p:sp>
      <p:pic>
        <p:nvPicPr>
          <p:cNvPr id="74765" name="Picture 7" descr="DemandAllocati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5838" y="5226050"/>
            <a:ext cx="1811337" cy="78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66" name="Picture 8" descr="DemandAllocatio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8913" y="1008063"/>
            <a:ext cx="1084262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hape 12"/>
          <p:cNvCxnSpPr/>
          <p:nvPr/>
        </p:nvCxnSpPr>
        <p:spPr>
          <a:xfrm rot="5400000" flipH="1" flipV="1">
            <a:off x="2556669" y="726282"/>
            <a:ext cx="571500" cy="1731962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hape 17"/>
          <p:cNvCxnSpPr/>
          <p:nvPr/>
        </p:nvCxnSpPr>
        <p:spPr>
          <a:xfrm rot="16200000" flipV="1">
            <a:off x="6016626" y="596900"/>
            <a:ext cx="603250" cy="2003425"/>
          </a:xfrm>
          <a:prstGeom prst="bentConnector2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69" name="TextBox 11"/>
          <p:cNvSpPr txBox="1">
            <a:spLocks noChangeArrowheads="1"/>
          </p:cNvSpPr>
          <p:nvPr/>
        </p:nvSpPr>
        <p:spPr bwMode="auto">
          <a:xfrm>
            <a:off x="2728913" y="4899025"/>
            <a:ext cx="37068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ALTERNATIVE FUTURES (2020 -2040 -2060)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833437" y="3038476"/>
            <a:ext cx="79057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28725" y="3433763"/>
            <a:ext cx="10858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228725" y="2643188"/>
            <a:ext cx="1085850" cy="790575"/>
          </a:xfrm>
          <a:prstGeom prst="line">
            <a:avLst/>
          </a:prstGeom>
          <a:ln w="3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228725" y="2959100"/>
            <a:ext cx="1085850" cy="474663"/>
          </a:xfrm>
          <a:prstGeom prst="line">
            <a:avLst/>
          </a:prstGeom>
          <a:ln w="3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 flipH="1" flipV="1">
            <a:off x="1207294" y="2664619"/>
            <a:ext cx="790575" cy="747713"/>
          </a:xfrm>
          <a:prstGeom prst="line">
            <a:avLst/>
          </a:prstGeom>
          <a:ln w="31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708400" y="930275"/>
            <a:ext cx="1608138" cy="3101975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4776" name="Picture 18" descr="DemandAllocati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0038" y="3841750"/>
            <a:ext cx="7588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7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8750" y="1585913"/>
            <a:ext cx="1114425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Down Arrow 26"/>
          <p:cNvSpPr/>
          <p:nvPr/>
        </p:nvSpPr>
        <p:spPr>
          <a:xfrm>
            <a:off x="4110038" y="4687888"/>
            <a:ext cx="758825" cy="2000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779" name="TextBox 23"/>
          <p:cNvSpPr txBox="1">
            <a:spLocks noChangeArrowheads="1"/>
          </p:cNvSpPr>
          <p:nvPr/>
        </p:nvSpPr>
        <p:spPr bwMode="auto">
          <a:xfrm>
            <a:off x="1228725" y="3611563"/>
            <a:ext cx="14541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Residential 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Conservation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Agriculture</a:t>
            </a:r>
          </a:p>
        </p:txBody>
      </p:sp>
      <p:sp>
        <p:nvSpPr>
          <p:cNvPr id="74780" name="TextBox 25"/>
          <p:cNvSpPr txBox="1">
            <a:spLocks noChangeArrowheads="1"/>
          </p:cNvSpPr>
          <p:nvPr/>
        </p:nvSpPr>
        <p:spPr bwMode="auto">
          <a:xfrm>
            <a:off x="6545263" y="3624263"/>
            <a:ext cx="14525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Residential 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Conservation</a:t>
            </a:r>
          </a:p>
          <a:p>
            <a:pPr>
              <a:buFont typeface="Arial" charset="0"/>
              <a:buChar char="•"/>
            </a:pPr>
            <a:r>
              <a:rPr lang="en-US" sz="1400" b="1">
                <a:solidFill>
                  <a:schemeClr val="bg1"/>
                </a:solidFill>
              </a:rPr>
              <a:t>Agriculture</a:t>
            </a:r>
          </a:p>
        </p:txBody>
      </p:sp>
    </p:spTree>
    <p:extLst>
      <p:ext uri="{BB962C8B-B14F-4D97-AF65-F5344CB8AC3E}">
        <p14:creationId xmlns:p14="http://schemas.microsoft.com/office/powerpoint/2010/main" val="38962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0" y="762000"/>
            <a:ext cx="9144000" cy="609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 rot="16200000">
            <a:off x="388938" y="2963862"/>
            <a:ext cx="1174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Conservation </a:t>
            </a:r>
          </a:p>
        </p:txBody>
      </p:sp>
      <p:sp>
        <p:nvSpPr>
          <p:cNvPr id="98" name="TextBox 97"/>
          <p:cNvSpPr txBox="1"/>
          <p:nvPr/>
        </p:nvSpPr>
        <p:spPr>
          <a:xfrm rot="16200000">
            <a:off x="846138" y="3040062"/>
            <a:ext cx="10223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Agriculture</a:t>
            </a:r>
          </a:p>
        </p:txBody>
      </p:sp>
      <p:sp>
        <p:nvSpPr>
          <p:cNvPr id="193" name="TextBox 192"/>
          <p:cNvSpPr txBox="1">
            <a:spLocks noChangeArrowheads="1"/>
          </p:cNvSpPr>
          <p:nvPr/>
        </p:nvSpPr>
        <p:spPr bwMode="auto">
          <a:xfrm rot="-5400000">
            <a:off x="846138" y="3040062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Agriculture</a:t>
            </a:r>
          </a:p>
        </p:txBody>
      </p:sp>
      <p:sp>
        <p:nvSpPr>
          <p:cNvPr id="192" name="TextBox 191"/>
          <p:cNvSpPr txBox="1">
            <a:spLocks noChangeArrowheads="1"/>
          </p:cNvSpPr>
          <p:nvPr/>
        </p:nvSpPr>
        <p:spPr bwMode="auto">
          <a:xfrm rot="-5400000">
            <a:off x="350838" y="2925762"/>
            <a:ext cx="1250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Conservation </a:t>
            </a:r>
          </a:p>
        </p:txBody>
      </p:sp>
      <p:sp>
        <p:nvSpPr>
          <p:cNvPr id="90" name="TextBox 89"/>
          <p:cNvSpPr txBox="1"/>
          <p:nvPr/>
        </p:nvSpPr>
        <p:spPr>
          <a:xfrm rot="16200000">
            <a:off x="7938" y="2963862"/>
            <a:ext cx="1174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Development </a:t>
            </a:r>
          </a:p>
        </p:txBody>
      </p:sp>
      <p:sp>
        <p:nvSpPr>
          <p:cNvPr id="191" name="TextBox 190"/>
          <p:cNvSpPr txBox="1">
            <a:spLocks noChangeArrowheads="1"/>
          </p:cNvSpPr>
          <p:nvPr/>
        </p:nvSpPr>
        <p:spPr bwMode="auto">
          <a:xfrm rot="-5400000">
            <a:off x="46038" y="3001962"/>
            <a:ext cx="1098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Development </a:t>
            </a:r>
          </a:p>
        </p:txBody>
      </p:sp>
      <p:pic>
        <p:nvPicPr>
          <p:cNvPr id="76808" name="Picture 2"/>
          <p:cNvPicPr>
            <a:picLocks noChangeAspect="1" noChangeArrowheads="1"/>
          </p:cNvPicPr>
          <p:nvPr/>
        </p:nvPicPr>
        <p:blipFill>
          <a:blip r:embed="rId3"/>
          <a:srcRect l="23125" t="9131" r="47626" b="10001"/>
          <a:stretch>
            <a:fillRect/>
          </a:stretch>
        </p:blipFill>
        <p:spPr bwMode="auto">
          <a:xfrm>
            <a:off x="5562600" y="914400"/>
            <a:ext cx="33956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3062" t="9038" r="47745" b="10001"/>
          <a:stretch>
            <a:fillRect/>
          </a:stretch>
        </p:blipFill>
        <p:spPr bwMode="auto">
          <a:xfrm>
            <a:off x="5562600" y="914400"/>
            <a:ext cx="3386138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 l="23750" t="9052" r="47565" b="10001"/>
          <a:stretch>
            <a:fillRect/>
          </a:stretch>
        </p:blipFill>
        <p:spPr bwMode="auto">
          <a:xfrm>
            <a:off x="5664200" y="914400"/>
            <a:ext cx="33274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" name="Rectangle 238"/>
          <p:cNvSpPr/>
          <p:nvPr/>
        </p:nvSpPr>
        <p:spPr>
          <a:xfrm>
            <a:off x="685800" y="35814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12" name="Picture 188" descr="Everglades_conservation vs SLr.jpg"/>
          <p:cNvPicPr>
            <a:picLocks noChangeAspect="1"/>
          </p:cNvPicPr>
          <p:nvPr/>
        </p:nvPicPr>
        <p:blipFill>
          <a:blip r:embed="rId6"/>
          <a:srcRect l="15456" r="28923"/>
          <a:stretch>
            <a:fillRect/>
          </a:stretch>
        </p:blipFill>
        <p:spPr bwMode="auto">
          <a:xfrm>
            <a:off x="11125200" y="-4800600"/>
            <a:ext cx="3225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24384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8" name="TextBox 197"/>
          <p:cNvSpPr txBox="1"/>
          <p:nvPr/>
        </p:nvSpPr>
        <p:spPr>
          <a:xfrm>
            <a:off x="152400" y="76200"/>
            <a:ext cx="8991600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spc="200" dirty="0">
                <a:latin typeface="Arial" pitchFamily="34" charset="0"/>
                <a:cs typeface="Arial" pitchFamily="34" charset="0"/>
              </a:rPr>
              <a:t>ANIMATION - PROCESS OF GEOSPATIAL SEQUENCED-ALLOCATION</a:t>
            </a:r>
          </a:p>
          <a:p>
            <a:pPr algn="ctr">
              <a:defRPr/>
            </a:pPr>
            <a:r>
              <a:rPr lang="en-US" sz="1100" spc="200" dirty="0">
                <a:latin typeface="+mj-lt"/>
                <a:cs typeface="Arial" pitchFamily="34" charset="0"/>
              </a:rPr>
              <a:t>Development, conservation and agriculture 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85800" y="25146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685800" y="25908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685800" y="26670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685800" y="27432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685800" y="28194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685800" y="28956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1" name="Rectangle 230"/>
          <p:cNvSpPr/>
          <p:nvPr/>
        </p:nvSpPr>
        <p:spPr>
          <a:xfrm>
            <a:off x="685800" y="29718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2" name="Rectangle 231"/>
          <p:cNvSpPr/>
          <p:nvPr/>
        </p:nvSpPr>
        <p:spPr>
          <a:xfrm>
            <a:off x="685800" y="30480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3" name="Rectangle 232"/>
          <p:cNvSpPr/>
          <p:nvPr/>
        </p:nvSpPr>
        <p:spPr>
          <a:xfrm>
            <a:off x="685800" y="31242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4" name="Rectangle 233"/>
          <p:cNvSpPr/>
          <p:nvPr/>
        </p:nvSpPr>
        <p:spPr>
          <a:xfrm>
            <a:off x="685800" y="32004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" name="Rectangle 234"/>
          <p:cNvSpPr/>
          <p:nvPr/>
        </p:nvSpPr>
        <p:spPr>
          <a:xfrm flipV="1">
            <a:off x="685800" y="32766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6" name="Rectangle 235"/>
          <p:cNvSpPr/>
          <p:nvPr/>
        </p:nvSpPr>
        <p:spPr>
          <a:xfrm>
            <a:off x="685800" y="33528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7" name="Rectangle 236"/>
          <p:cNvSpPr/>
          <p:nvPr/>
        </p:nvSpPr>
        <p:spPr>
          <a:xfrm>
            <a:off x="685800" y="34290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8" name="Rectangle 237"/>
          <p:cNvSpPr/>
          <p:nvPr/>
        </p:nvSpPr>
        <p:spPr>
          <a:xfrm>
            <a:off x="685800" y="3505200"/>
            <a:ext cx="15240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830" name="TextBox 245"/>
          <p:cNvSpPr txBox="1">
            <a:spLocks noChangeArrowheads="1"/>
          </p:cNvSpPr>
          <p:nvPr/>
        </p:nvSpPr>
        <p:spPr bwMode="auto">
          <a:xfrm>
            <a:off x="-152400" y="2438400"/>
            <a:ext cx="6858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800" b="1">
                <a:solidFill>
                  <a:schemeClr val="bg1"/>
                </a:solidFill>
              </a:rPr>
              <a:t>All High</a:t>
            </a:r>
          </a:p>
        </p:txBody>
      </p:sp>
      <p:sp>
        <p:nvSpPr>
          <p:cNvPr id="76831" name="TextBox 246"/>
          <p:cNvSpPr txBox="1">
            <a:spLocks noChangeArrowheads="1"/>
          </p:cNvSpPr>
          <p:nvPr/>
        </p:nvSpPr>
        <p:spPr bwMode="auto">
          <a:xfrm>
            <a:off x="-112713" y="2895600"/>
            <a:ext cx="685801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</a:rPr>
              <a:t>Middle</a:t>
            </a:r>
          </a:p>
        </p:txBody>
      </p:sp>
      <p:sp>
        <p:nvSpPr>
          <p:cNvPr id="76832" name="TextBox 247"/>
          <p:cNvSpPr txBox="1">
            <a:spLocks noChangeArrowheads="1"/>
          </p:cNvSpPr>
          <p:nvPr/>
        </p:nvSpPr>
        <p:spPr bwMode="auto">
          <a:xfrm>
            <a:off x="-112713" y="3352800"/>
            <a:ext cx="685801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700" b="1">
                <a:solidFill>
                  <a:schemeClr val="bg1"/>
                </a:solidFill>
              </a:rPr>
              <a:t>Affordable</a:t>
            </a:r>
          </a:p>
        </p:txBody>
      </p:sp>
      <p:cxnSp>
        <p:nvCxnSpPr>
          <p:cNvPr id="251" name="Straight Arrow Connector 250"/>
          <p:cNvCxnSpPr/>
          <p:nvPr/>
        </p:nvCxnSpPr>
        <p:spPr>
          <a:xfrm rot="5400000">
            <a:off x="228600" y="2781300"/>
            <a:ext cx="230188" cy="1588"/>
          </a:xfrm>
          <a:prstGeom prst="straightConnector1">
            <a:avLst/>
          </a:prstGeom>
          <a:ln w="127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 rot="5400000">
            <a:off x="229394" y="3239294"/>
            <a:ext cx="230188" cy="0"/>
          </a:xfrm>
          <a:prstGeom prst="straightConnector1">
            <a:avLst/>
          </a:prstGeom>
          <a:ln w="127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35" name="TextBox 263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265" name="TextBox 264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2011</a:t>
            </a:r>
          </a:p>
        </p:txBody>
      </p:sp>
      <p:sp>
        <p:nvSpPr>
          <p:cNvPr id="266" name="TextBox 265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267" name="TextBox 266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268" name="TextBox 267"/>
          <p:cNvSpPr txBox="1">
            <a:spLocks noChangeArrowheads="1"/>
          </p:cNvSpPr>
          <p:nvPr/>
        </p:nvSpPr>
        <p:spPr bwMode="auto">
          <a:xfrm>
            <a:off x="762000" y="1368425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269" name="TextBox 268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270" name="TextBox 269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271" name="TextBox 270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272" name="TextBox 271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73" name="TextBox 272"/>
          <p:cNvSpPr txBox="1">
            <a:spLocks noChangeArrowheads="1"/>
          </p:cNvSpPr>
          <p:nvPr/>
        </p:nvSpPr>
        <p:spPr bwMode="auto">
          <a:xfrm>
            <a:off x="762000" y="1368425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74" name="TextBox 273"/>
          <p:cNvSpPr txBox="1">
            <a:spLocks noChangeArrowheads="1"/>
          </p:cNvSpPr>
          <p:nvPr/>
        </p:nvSpPr>
        <p:spPr bwMode="auto">
          <a:xfrm>
            <a:off x="762000" y="1371600"/>
            <a:ext cx="990600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6846" name="Rectangle 274"/>
          <p:cNvSpPr>
            <a:spLocks noChangeArrowheads="1"/>
          </p:cNvSpPr>
          <p:nvPr/>
        </p:nvSpPr>
        <p:spPr bwMode="auto">
          <a:xfrm>
            <a:off x="228600" y="1371600"/>
            <a:ext cx="601663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YEAR </a:t>
            </a:r>
            <a:endParaRPr lang="en-US" sz="1400"/>
          </a:p>
        </p:txBody>
      </p:sp>
      <p:sp>
        <p:nvSpPr>
          <p:cNvPr id="63" name="Rectangle 62"/>
          <p:cNvSpPr/>
          <p:nvPr/>
        </p:nvSpPr>
        <p:spPr>
          <a:xfrm>
            <a:off x="1066800" y="2976563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066800" y="3052763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1066800" y="3128963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9" name="Rectangle 278"/>
          <p:cNvSpPr/>
          <p:nvPr/>
        </p:nvSpPr>
        <p:spPr>
          <a:xfrm>
            <a:off x="1066800" y="32004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0" name="Rectangle 279"/>
          <p:cNvSpPr/>
          <p:nvPr/>
        </p:nvSpPr>
        <p:spPr>
          <a:xfrm>
            <a:off x="1066800" y="32766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1066800" y="33528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2" name="Rectangle 281"/>
          <p:cNvSpPr/>
          <p:nvPr/>
        </p:nvSpPr>
        <p:spPr>
          <a:xfrm>
            <a:off x="1066800" y="34290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3" name="Rectangle 282"/>
          <p:cNvSpPr/>
          <p:nvPr/>
        </p:nvSpPr>
        <p:spPr>
          <a:xfrm>
            <a:off x="1066800" y="35052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4" name="Rectangle 283"/>
          <p:cNvSpPr/>
          <p:nvPr/>
        </p:nvSpPr>
        <p:spPr>
          <a:xfrm>
            <a:off x="1066800" y="3581400"/>
            <a:ext cx="152400" cy="76200"/>
          </a:xfrm>
          <a:prstGeom prst="rect">
            <a:avLst/>
          </a:prstGeom>
          <a:solidFill>
            <a:srgbClr val="B7D1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66800" y="2971800"/>
            <a:ext cx="152400" cy="685800"/>
          </a:xfrm>
          <a:prstGeom prst="rect">
            <a:avLst/>
          </a:prstGeom>
          <a:noFill/>
          <a:ln w="127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1000" dirty="0"/>
          </a:p>
        </p:txBody>
      </p:sp>
      <p:sp>
        <p:nvSpPr>
          <p:cNvPr id="100" name="Rectangle 99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1000" dirty="0"/>
          </a:p>
        </p:txBody>
      </p:sp>
      <p:sp>
        <p:nvSpPr>
          <p:cNvPr id="101" name="Rectangle 100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000" dirty="0"/>
          </a:p>
        </p:txBody>
      </p:sp>
      <p:sp>
        <p:nvSpPr>
          <p:cNvPr id="102" name="Rectangle 101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000" dirty="0"/>
          </a:p>
        </p:txBody>
      </p:sp>
      <p:sp>
        <p:nvSpPr>
          <p:cNvPr id="103" name="Rectangle 102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000" dirty="0"/>
          </a:p>
        </p:txBody>
      </p:sp>
      <p:sp>
        <p:nvSpPr>
          <p:cNvPr id="104" name="Rectangle 103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1000" dirty="0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685800" y="27432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679450" y="3276600"/>
            <a:ext cx="15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1000" dirty="0"/>
          </a:p>
        </p:txBody>
      </p:sp>
      <p:sp>
        <p:nvSpPr>
          <p:cNvPr id="109" name="Rectangle 108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000" dirty="0"/>
          </a:p>
        </p:txBody>
      </p:sp>
      <p:sp>
        <p:nvSpPr>
          <p:cNvPr id="110" name="Rectangle 109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1000" dirty="0"/>
          </a:p>
        </p:txBody>
      </p:sp>
      <p:sp>
        <p:nvSpPr>
          <p:cNvPr id="115" name="Rectangle 114"/>
          <p:cNvSpPr/>
          <p:nvPr/>
        </p:nvSpPr>
        <p:spPr>
          <a:xfrm>
            <a:off x="-990600" y="5334000"/>
            <a:ext cx="268287" cy="246063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1000" dirty="0"/>
          </a:p>
        </p:txBody>
      </p:sp>
      <p:cxnSp>
        <p:nvCxnSpPr>
          <p:cNvPr id="200" name="Straight Connector 199"/>
          <p:cNvCxnSpPr/>
          <p:nvPr/>
        </p:nvCxnSpPr>
        <p:spPr>
          <a:xfrm>
            <a:off x="609600" y="3657600"/>
            <a:ext cx="1143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 l="58125" t="10039" r="14375" b="13078"/>
          <a:stretch>
            <a:fillRect/>
          </a:stretch>
        </p:blipFill>
        <p:spPr bwMode="auto">
          <a:xfrm>
            <a:off x="5638800" y="990600"/>
            <a:ext cx="322738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" name="Rectangle 218"/>
          <p:cNvSpPr/>
          <p:nvPr/>
        </p:nvSpPr>
        <p:spPr>
          <a:xfrm>
            <a:off x="685800" y="2438400"/>
            <a:ext cx="152400" cy="1219200"/>
          </a:xfrm>
          <a:prstGeom prst="rect">
            <a:avLst/>
          </a:prstGeom>
          <a:noFill/>
          <a:ln w="127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447800" y="32004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447800" y="32766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447800" y="33528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447800" y="34290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447800" y="35052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447800" y="3581400"/>
            <a:ext cx="152400" cy="7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447800" y="3200400"/>
            <a:ext cx="152400" cy="457200"/>
          </a:xfrm>
          <a:prstGeom prst="rect">
            <a:avLst/>
          </a:prstGeom>
          <a:noFill/>
          <a:ln w="127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79" name="Picture 2"/>
          <p:cNvPicPr>
            <a:picLocks noChangeAspect="1" noChangeArrowheads="1"/>
          </p:cNvPicPr>
          <p:nvPr/>
        </p:nvPicPr>
        <p:blipFill>
          <a:blip r:embed="rId8"/>
          <a:srcRect l="9677" t="31908" r="74603" b="45003"/>
          <a:stretch>
            <a:fillRect/>
          </a:stretch>
        </p:blipFill>
        <p:spPr bwMode="auto">
          <a:xfrm>
            <a:off x="2190750" y="4891088"/>
            <a:ext cx="1501775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80" name="Picture 2"/>
          <p:cNvPicPr>
            <a:picLocks noChangeAspect="1" noChangeArrowheads="1"/>
          </p:cNvPicPr>
          <p:nvPr/>
        </p:nvPicPr>
        <p:blipFill>
          <a:blip r:embed="rId9"/>
          <a:srcRect l="28751" t="14999" r="39081" b="7001"/>
          <a:stretch>
            <a:fillRect/>
          </a:stretch>
        </p:blipFill>
        <p:spPr bwMode="auto">
          <a:xfrm>
            <a:off x="4448175" y="5114925"/>
            <a:ext cx="725488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81" name="Picture 4" descr="PopulationDemandGraph.jpg"/>
          <p:cNvPicPr>
            <a:picLocks noChangeAspect="1"/>
          </p:cNvPicPr>
          <p:nvPr/>
        </p:nvPicPr>
        <p:blipFill>
          <a:blip r:embed="rId10"/>
          <a:srcRect l="7047" t="13333" r="5704" b="48096"/>
          <a:stretch>
            <a:fillRect/>
          </a:stretch>
        </p:blipFill>
        <p:spPr bwMode="auto">
          <a:xfrm>
            <a:off x="152400" y="5265738"/>
            <a:ext cx="139541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2" name="Right Arrow 391"/>
          <p:cNvSpPr/>
          <p:nvPr/>
        </p:nvSpPr>
        <p:spPr>
          <a:xfrm>
            <a:off x="1752600" y="5580063"/>
            <a:ext cx="296863" cy="3000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3" name="Right Arrow 392"/>
          <p:cNvSpPr/>
          <p:nvPr/>
        </p:nvSpPr>
        <p:spPr>
          <a:xfrm>
            <a:off x="3692525" y="5583238"/>
            <a:ext cx="295275" cy="2984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5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16 C 0.07691 -0.03633 0.154 -0.07358 0.23473 -0.08052 C 0.31545 -0.08746 0.41216 -0.06293 0.48438 -0.04072 C 0.5566 -0.01851 0.62952 0.03286 0.66771 0.05229 " pathEditMode="relative" rAng="0" ptsTypes="aaaa">
                                      <p:cBhvr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00" y="-1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3.33333E-6 -0.00139 C 0.09045 -0.03842 0.18125 -0.075 0.27639 -0.08194 C 0.37153 -0.08866 0.47795 -0.07616 0.57049 -0.04259 C 0.66302 -0.00903 0.77761 0.08634 0.83212 0.12014 " pathEditMode="relative" rAng="0" ptsTypes="aaaa">
                                      <p:cBhvr>
                                        <p:cTn id="11" dur="11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00" y="1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33333E-6 -2.06849E-6 C 0.17205 -0.07543 0.35 -0.15571 0.48316 -0.15803 C 0.61632 -0.16034 0.73368 -0.04396 0.79948 -0.01388 " pathEditMode="relative" rAng="0" ptsTypes="aaa">
                                      <p:cBhvr>
                                        <p:cTn id="16" dur="1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0" y="-8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88889E-6 -3.15899E-6 C 0.09723 -0.0685 0.2 -0.12289 0.34289 -0.07614 C 0.48577 -0.02939 0.75052 0.20667 0.85782 0.28096 " pathEditMode="relative" rAng="0" ptsTypes="aaa">
                                      <p:cBhvr>
                                        <p:cTn id="21" dur="12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00" y="79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6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3.33333E-6 4.44444E-6 C 0.10573 -0.04723 0.20122 -0.07755 0.32257 -0.09491 C 0.44393 -0.11227 0.64358 -0.10255 0.72813 -0.10463 " pathEditMode="relative" rAng="0" ptsTypes="aaa">
                                      <p:cBhvr>
                                        <p:cTn id="26" dur="13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-5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6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-3.33333E-6 2.31374E-8 C 0.10573 -0.0472 0.21962 -0.10319 0.32257 -0.09486 C 0.42552 -0.08653 0.55591 0.01967 0.61736 0.04975 " pathEditMode="relative" rAng="0" ptsTypes="aaa">
                                      <p:cBhvr>
                                        <p:cTn id="31" dur="12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0" y="-27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3.33333E-6 2.22222E-6 C 0.10573 -0.04722 0.18299 -0.15185 0.32257 -0.09491 C 0.46198 -0.03797 0.73004 0.25046 0.83698 0.34143 " pathEditMode="relative" rAng="0" ptsTypes="aaa">
                                      <p:cBhvr>
                                        <p:cTn id="36" dur="12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00" y="9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6.93889E-18 0.00116 C 0.07691 -0.03634 0.15399 -0.07361 0.23472 -0.08055 C 0.31545 -0.0875 0.41389 -0.06782 0.48438 -0.04074 C 0.55486 -0.01365 0.6066 0.03403 0.65799 0.08195 " pathEditMode="relative" rAng="0" ptsTypes="aaaA">
                                      <p:cBhvr>
                                        <p:cTn id="41" dur="12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0" y="-4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6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-3.33333E-6 -0.00139 C 0.09045 -0.03843 0.18125 -0.075 0.27639 -0.08194 C 0.37153 -0.08866 0.49948 -0.08241 0.57049 -0.04259 C 0.6415 -0.00278 0.67518 0.11551 0.70261 0.15694 " pathEditMode="relative" rAng="0" ptsTypes="aaaa">
                                      <p:cBhvr>
                                        <p:cTn id="46" dur="12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00" y="35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6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Motion origin="layout" path="M -3.33333E-6 -1.11111E-6 C 0.17205 -0.07546 0.34775 -0.14815 0.48316 -0.1581 C 0.61858 -0.16805 0.74427 -0.08009 0.81285 -0.05949 " pathEditMode="relative" rAng="0" ptsTypes="aaa">
                                      <p:cBhvr>
                                        <p:cTn id="51" dur="12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0" y="-84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animMotion origin="layout" path="M -3.33333E-6 -2.22222E-6 C 0.09723 -0.06852 0.20018 -0.11574 0.34289 -0.07616 C 0.48559 -0.03657 0.74948 0.17199 0.85643 0.23727 " pathEditMode="relative" rAng="0" ptsTypes="aaa">
                                      <p:cBhvr>
                                        <p:cTn id="56" dur="12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00" y="61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8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1.94444E-6 -3.7037E-7 C 0.12083 -0.08148 0.24166 -0.16273 0.35712 -0.13333 C 0.47257 -0.10393 0.58264 0.03611 0.69288 0.17616 " pathEditMode="relative" ptsTypes="aaA">
                                      <p:cBhvr>
                                        <p:cTn id="61" dur="1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6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animMotion origin="layout" path="M -3.33333E-6 -4.44444E-6 C 0.10573 -0.04722 0.22032 -0.09143 0.32257 -0.0949 C 0.42466 -0.09838 0.55243 -0.03634 0.61268 -0.02083 " pathEditMode="relative" rAng="0" ptsTypes="aaa">
                                      <p:cBhvr>
                                        <p:cTn id="66" dur="14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0" y="-49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3.33333E-6 4.44444E-6 C 0.10573 -0.04723 0.17743 -0.11528 0.32257 -0.09491 C 0.46754 -0.07454 0.75643 0.07662 0.87032 0.12175 " pathEditMode="relative" rAng="0" ptsTypes="aaa">
                                      <p:cBhvr>
                                        <p:cTn id="71" dur="13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00" y="3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8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animMotion origin="layout" path="M -3.61111E-6 3.96253E-6 C 0.10573 -0.04719 0.21181 -0.09438 0.32257 -0.09484 C 0.43316 -0.0953 0.54827 -0.0495 0.66337 -0.00347 " pathEditMode="relative" ptsTypes="aaA">
                                      <p:cBhvr>
                                        <p:cTn id="76" dur="14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8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Motion origin="layout" path="M -3.33333E-6 2.22222E-6 C 0.09723 -0.06852 0.20122 -0.11343 0.34289 -0.07616 C 0.48455 -0.03889 0.74445 0.1618 0.85 0.2243 " pathEditMode="relative" rAng="0" ptsTypes="aaa">
                                      <p:cBhvr>
                                        <p:cTn id="81" dur="13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00" y="5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Motion origin="layout" path="M 0.01059 -0.0037 C 0.17604 -0.06987 0.34566 -0.12934 0.46667 -0.14507 C 0.58767 -0.1608 0.68038 -0.10759 0.73663 -0.09787 " pathEditMode="relative" rAng="0" ptsTypes="aaa">
                                      <p:cBhvr>
                                        <p:cTn id="86" dur="1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79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8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Motion origin="layout" path="M 0.01111 -0.01366 C 0.1375 -0.02084 0.26389 -0.02778 0.37327 0.01898 C 0.48264 0.06574 0.57518 0.16597 0.66771 0.26643 " pathEditMode="relative" rAng="0" ptsTypes="aaA">
                                      <p:cBhvr>
                                        <p:cTn id="91" dur="14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00" y="133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9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48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11600"/>
                                  </p:stCondLst>
                                  <p:childTnLst>
                                    <p:animMotion origin="layout" path="M 0.01059 -0.0037 C 0.17604 -0.06987 0.34566 -0.12934 0.46667 -0.14507 C 0.58767 -0.1608 0.68038 -0.10759 0.73663 -0.09787 " pathEditMode="relative" rAng="0" ptsTypes="aaa">
                                      <p:cBhvr>
                                        <p:cTn id="99" dur="13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79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8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animMotion origin="layout" path="M -3.33333E-6 0.00116 C 0.07691 -0.03633 0.154 -0.07358 0.23473 -0.08052 C 0.31545 -0.08746 0.41216 -0.06293 0.48438 -0.04072 C 0.5566 -0.01851 0.62952 0.03286 0.66771 0.05229 " pathEditMode="relative" rAng="0" ptsTypes="aaaa">
                                      <p:cBhvr>
                                        <p:cTn id="104" dur="12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1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animMotion origin="layout" path="M 0.01111 -0.01366 C 0.1375 -0.02084 0.26389 -0.02778 0.37327 0.01898 C 0.48264 0.06574 0.57518 0.16597 0.66771 0.26643 " pathEditMode="relative" rAng="0" ptsTypes="aaA">
                                      <p:cBhvr>
                                        <p:cTn id="109" dur="13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00" y="133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1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8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0" nodeType="withEffect">
                                  <p:stCondLst>
                                    <p:cond delay="14300"/>
                                  </p:stCondLst>
                                  <p:childTnLst>
                                    <p:animMotion origin="layout" path="M 0.01059 -0.0037 C 0.17604 -0.06987 0.34566 -0.12934 0.46667 -0.14507 C 0.58767 -0.1608 0.68038 -0.10759 0.73663 -0.09787 " pathEditMode="relative" rAng="0" ptsTypes="aaa">
                                      <p:cBhvr>
                                        <p:cTn id="114" dur="13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79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1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grpId="0" nodeType="withEffect">
                                  <p:stCondLst>
                                    <p:cond delay="14900"/>
                                  </p:stCondLst>
                                  <p:childTnLst>
                                    <p:animMotion origin="layout" path="M 0 1.44411E-6 C 0.09722 -0.0685 0.21059 -0.13446 0.34288 -0.07614 C 0.47517 -0.01782 0.70017 0.26128 0.7941 0.35015 " pathEditMode="relative" rAng="0" ptsTypes="aaa">
                                      <p:cBhvr>
                                        <p:cTn id="119" dur="12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00" y="108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1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8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0 2.90442E-6 C 0.09722 -0.06851 0.2092 -0.12058 0.34288 -0.07614 C 0.47656 -0.03171 0.70625 0.19532 0.80191 0.2666 " pathEditMode="relative" rAng="0" ptsTypes="aaa">
                                      <p:cBhvr>
                                        <p:cTn id="124" dur="13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0" y="73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16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16200"/>
                                  </p:stCondLst>
                                  <p:childTnLst>
                                    <p:animMotion origin="layout" path="M -3.33333E-6 4.44444E-6 C 0.10573 -0.04723 0.20122 -0.07755 0.32257 -0.09491 C 0.44393 -0.11227 0.64358 -0.10255 0.72813 -0.10463 " pathEditMode="relative" rAng="0" ptsTypes="aaa">
                                      <p:cBhvr>
                                        <p:cTn id="129" dur="1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-56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1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6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0" nodeType="withEffect">
                                  <p:stCondLst>
                                    <p:cond delay="16700"/>
                                  </p:stCondLst>
                                  <p:childTnLst>
                                    <p:animMotion origin="layout" path="M -3.33333E-6 0.00116 C 0.07691 -0.03633 0.154 -0.07358 0.23473 -0.08052 C 0.31545 -0.08746 0.41216 -0.06293 0.48438 -0.04072 C 0.5566 -0.01851 0.62952 0.03286 0.66771 0.05229 " pathEditMode="relative" rAng="0" ptsTypes="aaaa">
                                      <p:cBhvr>
                                        <p:cTn id="134" dur="12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1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animMotion origin="layout" path="M 0.01111 -0.01366 C 0.1375 -0.02084 0.26389 -0.02778 0.37327 0.01898 C 0.48264 0.06574 0.57518 0.16597 0.66771 0.26643 " pathEditMode="relative" rAng="0" ptsTypes="aaA">
                                      <p:cBhvr>
                                        <p:cTn id="139" dur="1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00" y="1330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8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17700"/>
                                  </p:stCondLst>
                                  <p:childTnLst>
                                    <p:animMotion origin="layout" path="M 0.01059 -0.0037 C 0.17604 -0.06987 0.34566 -0.12934 0.46667 -0.14507 C 0.58767 -0.1608 0.68038 -0.10759 0.73663 -0.09787 " pathEditMode="relative" rAng="0" ptsTypes="aaa">
                                      <p:cBhvr>
                                        <p:cTn id="144" dur="1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0" y="-79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18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animMotion origin="layout" path="M 3.33333E-6 1.44411E-6 C 0.09722 -0.0685 0.21284 -0.10669 0.34288 -0.07614 C 0.47291 -0.04559 0.68889 0.1289 0.77986 0.18283 " pathEditMode="relative" rAng="0" ptsTypes="aaa">
                                      <p:cBhvr>
                                        <p:cTn id="149" dur="1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0" y="380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1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8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Motion origin="layout" path="M 3.33333E-6 2.90442E-6 C 0.09722 -0.06851 0.21736 -0.07267 0.34288 -0.07614 C 0.46823 -0.07961 0.66788 -0.03217 0.7533 -0.0206 " pathEditMode="relative" rAng="0" ptsTypes="aaa">
                                      <p:cBhvr>
                                        <p:cTn id="154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0" y="-40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1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0" nodeType="withEffect">
                                  <p:stCondLst>
                                    <p:cond delay="19100"/>
                                  </p:stCondLst>
                                  <p:childTnLst>
                                    <p:animMotion origin="layout" path="M -3.33333E-6 4.44444E-6 C 0.10573 -0.04723 0.20122 -0.07755 0.32257 -0.09491 C 0.44393 -0.11227 0.64358 -0.10255 0.72813 -0.10463 " pathEditMode="relative" rAng="0" ptsTypes="aaa">
                                      <p:cBhvr>
                                        <p:cTn id="159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00" y="-560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1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5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8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1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4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4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2" presetClass="entr" presetSubtype="4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7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2" presetClass="entr" presetSubtype="4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0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4" fill="hold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3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4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6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2" presetClass="entr" presetSubtype="4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9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2" presetClass="entr" presetSubtype="4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9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5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300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128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2" grpId="0"/>
      <p:bldP spid="191" grpId="0"/>
      <p:bldP spid="239" grpId="0" animBg="1"/>
      <p:bldP spid="239" grpId="1" animBg="1"/>
      <p:bldP spid="4" grpId="0" animBg="1"/>
      <p:bldP spid="4" grpId="1" animBg="1"/>
      <p:bldP spid="176" grpId="0" animBg="1"/>
      <p:bldP spid="176" grpId="1" animBg="1"/>
      <p:bldP spid="179" grpId="0" animBg="1"/>
      <p:bldP spid="179" grpId="1" animBg="1"/>
      <p:bldP spid="180" grpId="0" animBg="1"/>
      <p:bldP spid="180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63" grpId="0" animBg="1"/>
      <p:bldP spid="63" grpId="1" animBg="1"/>
      <p:bldP spid="64" grpId="0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72"/>
          <p:cNvGrpSpPr>
            <a:grpSpLocks/>
          </p:cNvGrpSpPr>
          <p:nvPr/>
        </p:nvGrpSpPr>
        <p:grpSpPr bwMode="auto">
          <a:xfrm>
            <a:off x="147638" y="457200"/>
            <a:ext cx="8888412" cy="5851525"/>
            <a:chOff x="147583" y="457200"/>
            <a:chExt cx="8888840" cy="5852160"/>
          </a:xfrm>
        </p:grpSpPr>
        <p:pic>
          <p:nvPicPr>
            <p:cNvPr id="78880" name="Picture 67" descr="regional_CB_comparison_bas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63040" y="457200"/>
              <a:ext cx="7573383" cy="585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94"/>
            <p:cNvSpPr txBox="1"/>
            <p:nvPr/>
          </p:nvSpPr>
          <p:spPr>
            <a:xfrm>
              <a:off x="147583" y="511181"/>
              <a:ext cx="1168456" cy="369928"/>
            </a:xfrm>
            <a:prstGeom prst="rect">
              <a:avLst/>
            </a:prstGeom>
            <a:solidFill>
              <a:srgbClr val="343434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Year: 2010</a:t>
              </a:r>
            </a:p>
          </p:txBody>
        </p:sp>
      </p:grpSp>
      <p:grpSp>
        <p:nvGrpSpPr>
          <p:cNvPr id="5" name="Group 66"/>
          <p:cNvGrpSpPr>
            <a:grpSpLocks/>
          </p:cNvGrpSpPr>
          <p:nvPr/>
        </p:nvGrpSpPr>
        <p:grpSpPr bwMode="auto">
          <a:xfrm>
            <a:off x="146050" y="457200"/>
            <a:ext cx="8890000" cy="5851525"/>
            <a:chOff x="146304" y="457200"/>
            <a:chExt cx="8890119" cy="5852159"/>
          </a:xfrm>
        </p:grpSpPr>
        <p:pic>
          <p:nvPicPr>
            <p:cNvPr id="78878" name="Picture 45" descr="regional_CB_comparison_bas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63040" y="457200"/>
              <a:ext cx="7573383" cy="585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TextBox 54"/>
            <p:cNvSpPr txBox="1"/>
            <p:nvPr/>
          </p:nvSpPr>
          <p:spPr>
            <a:xfrm>
              <a:off x="146304" y="512769"/>
              <a:ext cx="1168416" cy="368340"/>
            </a:xfrm>
            <a:prstGeom prst="rect">
              <a:avLst/>
            </a:prstGeom>
            <a:solidFill>
              <a:srgbClr val="343434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Year: 2020</a:t>
              </a:r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147638" y="457200"/>
            <a:ext cx="8890000" cy="5851525"/>
            <a:chOff x="146304" y="457200"/>
            <a:chExt cx="8890118" cy="5852159"/>
          </a:xfrm>
        </p:grpSpPr>
        <p:pic>
          <p:nvPicPr>
            <p:cNvPr id="78876" name="Picture 46" descr="regional_CB_comparison_base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63040" y="457200"/>
              <a:ext cx="7573382" cy="585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46304" y="512769"/>
              <a:ext cx="1168416" cy="368340"/>
            </a:xfrm>
            <a:prstGeom prst="rect">
              <a:avLst/>
            </a:prstGeom>
            <a:solidFill>
              <a:srgbClr val="343434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Year: 2040</a:t>
              </a:r>
            </a:p>
          </p:txBody>
        </p:sp>
      </p:grpSp>
      <p:sp>
        <p:nvSpPr>
          <p:cNvPr id="78852" name="Slide Number Placeholder 3"/>
          <p:cNvSpPr txBox="1">
            <a:spLocks noGrp="1"/>
          </p:cNvSpPr>
          <p:nvPr/>
        </p:nvSpPr>
        <p:spPr bwMode="auto">
          <a:xfrm>
            <a:off x="6553200" y="742791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8239B00-E982-4FEE-940D-A4DB3873A146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17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-123825" y="6249988"/>
            <a:ext cx="9429750" cy="690562"/>
          </a:xfrm>
          <a:prstGeom prst="rect">
            <a:avLst/>
          </a:prstGeom>
          <a:solidFill>
            <a:srgbClr val="343434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2747963" y="-73025"/>
            <a:ext cx="20510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C000"/>
                </a:solidFill>
                <a:latin typeface="+mj-lt"/>
              </a:rPr>
              <a:t>Scenario C</a:t>
            </a:r>
            <a:r>
              <a:rPr lang="en-US" sz="3200" dirty="0">
                <a:latin typeface="+mj-lt"/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27713" y="-73025"/>
            <a:ext cx="208438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C000"/>
                </a:solidFill>
                <a:latin typeface="+mj-lt"/>
              </a:rPr>
              <a:t>Scenario B</a:t>
            </a:r>
            <a:r>
              <a:rPr lang="en-US" sz="3200" dirty="0"/>
              <a:t>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08138" y="6340475"/>
            <a:ext cx="3503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C000"/>
                </a:solidFill>
                <a:latin typeface="+mj-lt"/>
              </a:rPr>
              <a:t>High Sea Level Rise – Low Financial Resources</a:t>
            </a:r>
          </a:p>
          <a:p>
            <a:pPr algn="ctr">
              <a:defRPr/>
            </a:pPr>
            <a:r>
              <a:rPr lang="en-US" sz="1400" dirty="0">
                <a:solidFill>
                  <a:srgbClr val="FFC000"/>
                </a:solidFill>
                <a:latin typeface="+mj-lt"/>
              </a:rPr>
              <a:t>Business as Usual – Double Population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424488" y="6334125"/>
            <a:ext cx="3503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FFC000"/>
                </a:solidFill>
                <a:latin typeface="+mj-lt"/>
              </a:rPr>
              <a:t>Low Sea Level Rise – High Financial Resources</a:t>
            </a:r>
          </a:p>
          <a:p>
            <a:pPr algn="ctr">
              <a:defRPr/>
            </a:pPr>
            <a:r>
              <a:rPr lang="en-US" sz="1400" dirty="0">
                <a:solidFill>
                  <a:srgbClr val="FFC000"/>
                </a:solidFill>
                <a:latin typeface="+mj-lt"/>
              </a:rPr>
              <a:t>Proactive – Trend Population</a:t>
            </a:r>
          </a:p>
        </p:txBody>
      </p:sp>
      <p:pic>
        <p:nvPicPr>
          <p:cNvPr id="78858" name="Picture 17" descr="logoFW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6475" y="6015038"/>
            <a:ext cx="382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9" name="Picture 18" descr="usgs-logo-colo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363" y="6096000"/>
            <a:ext cx="76835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3"/>
          <p:cNvGrpSpPr>
            <a:grpSpLocks/>
          </p:cNvGrpSpPr>
          <p:nvPr/>
        </p:nvGrpSpPr>
        <p:grpSpPr bwMode="auto">
          <a:xfrm>
            <a:off x="146050" y="457200"/>
            <a:ext cx="8890000" cy="5851525"/>
            <a:chOff x="146304" y="457200"/>
            <a:chExt cx="8890118" cy="5852158"/>
          </a:xfrm>
        </p:grpSpPr>
        <p:pic>
          <p:nvPicPr>
            <p:cNvPr id="78874" name="Picture 47" descr="regional_CB_comparison_base.pn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63040" y="457200"/>
              <a:ext cx="7573382" cy="5852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146304" y="512769"/>
              <a:ext cx="1168416" cy="368340"/>
            </a:xfrm>
            <a:prstGeom prst="rect">
              <a:avLst/>
            </a:prstGeom>
            <a:solidFill>
              <a:srgbClr val="343434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Year: 2060</a:t>
              </a:r>
            </a:p>
          </p:txBody>
        </p:sp>
      </p:grpSp>
      <p:grpSp>
        <p:nvGrpSpPr>
          <p:cNvPr id="8" name="Group 61"/>
          <p:cNvGrpSpPr>
            <a:grpSpLocks/>
          </p:cNvGrpSpPr>
          <p:nvPr/>
        </p:nvGrpSpPr>
        <p:grpSpPr bwMode="auto">
          <a:xfrm>
            <a:off x="146050" y="457200"/>
            <a:ext cx="8890000" cy="5851525"/>
            <a:chOff x="146304" y="457200"/>
            <a:chExt cx="8890117" cy="5852158"/>
          </a:xfrm>
        </p:grpSpPr>
        <p:pic>
          <p:nvPicPr>
            <p:cNvPr id="78872" name="Picture 50" descr="regional_CB_comparison_base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463040" y="457200"/>
              <a:ext cx="7573381" cy="5852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Box 55"/>
            <p:cNvSpPr txBox="1"/>
            <p:nvPr/>
          </p:nvSpPr>
          <p:spPr>
            <a:xfrm>
              <a:off x="146304" y="512769"/>
              <a:ext cx="1168415" cy="1476535"/>
            </a:xfrm>
            <a:prstGeom prst="rect">
              <a:avLst/>
            </a:prstGeom>
            <a:solidFill>
              <a:srgbClr val="343434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Year: 2060</a:t>
              </a:r>
            </a:p>
            <a:p>
              <a:pPr algn="ctr">
                <a:defRPr/>
              </a:pPr>
              <a:endParaRPr lang="en-US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Only new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area </a:t>
              </a:r>
            </a:p>
            <a:p>
              <a:pPr algn="ctr">
                <a:defRPr/>
              </a:pPr>
              <a:r>
                <a:rPr lang="en-US" dirty="0">
                  <a:solidFill>
                    <a:schemeClr val="bg1"/>
                  </a:solidFill>
                  <a:latin typeface="+mj-lt"/>
                </a:rPr>
                <a:t>allocated</a:t>
              </a:r>
            </a:p>
          </p:txBody>
        </p:sp>
      </p:grpSp>
      <p:pic>
        <p:nvPicPr>
          <p:cNvPr id="7886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2312988"/>
            <a:ext cx="130968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534025" y="5022850"/>
            <a:ext cx="4746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other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74825" y="4957763"/>
            <a:ext cx="4746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other</a:t>
            </a: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1566863" y="2928938"/>
            <a:ext cx="2828925" cy="3378200"/>
            <a:chOff x="1567227" y="2929690"/>
            <a:chExt cx="2827866" cy="3378200"/>
          </a:xfrm>
        </p:grpSpPr>
        <p:graphicFrame>
          <p:nvGraphicFramePr>
            <p:cNvPr id="91" name="Chart 90"/>
            <p:cNvGraphicFramePr/>
            <p:nvPr/>
          </p:nvGraphicFramePr>
          <p:xfrm>
            <a:off x="1567227" y="2929690"/>
            <a:ext cx="2827866" cy="3378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1567227" y="4121902"/>
              <a:ext cx="1325066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j-lt"/>
                </a:rPr>
                <a:t>Percent of </a:t>
              </a:r>
            </a:p>
            <a:p>
              <a:pPr>
                <a:defRPr/>
              </a:pPr>
              <a:r>
                <a:rPr lang="en-US" sz="1200" dirty="0">
                  <a:latin typeface="+mj-lt"/>
                </a:rPr>
                <a:t>Study Region Area</a:t>
              </a:r>
            </a:p>
          </p:txBody>
        </p:sp>
      </p:grp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5324475" y="3036888"/>
            <a:ext cx="2827338" cy="3378200"/>
            <a:chOff x="5323751" y="3036629"/>
            <a:chExt cx="2827866" cy="3378200"/>
          </a:xfrm>
        </p:grpSpPr>
        <p:graphicFrame>
          <p:nvGraphicFramePr>
            <p:cNvPr id="93" name="Chart 92"/>
            <p:cNvGraphicFramePr/>
            <p:nvPr/>
          </p:nvGraphicFramePr>
          <p:xfrm>
            <a:off x="5323751" y="3036629"/>
            <a:ext cx="2827866" cy="3378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33" name="TextBox 32"/>
            <p:cNvSpPr txBox="1"/>
            <p:nvPr/>
          </p:nvSpPr>
          <p:spPr>
            <a:xfrm>
              <a:off x="5366622" y="4230429"/>
              <a:ext cx="1324222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+mj-lt"/>
                </a:rPr>
                <a:t>Percent of </a:t>
              </a:r>
            </a:p>
            <a:p>
              <a:pPr>
                <a:defRPr/>
              </a:pPr>
              <a:r>
                <a:rPr lang="en-US" sz="1200" dirty="0">
                  <a:latin typeface="+mj-lt"/>
                </a:rPr>
                <a:t>Study Region Area</a:t>
              </a:r>
            </a:p>
          </p:txBody>
        </p:sp>
      </p:grpSp>
      <p:pic>
        <p:nvPicPr>
          <p:cNvPr id="78867" name="Picture 34" descr="mitlogo v2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7338" y="6554788"/>
            <a:ext cx="72072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364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1" grpId="0"/>
      <p:bldP spid="3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E3518-3ED1-461A-AE03-E6330A5B443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0773" y="823512"/>
            <a:ext cx="9247526" cy="4653539"/>
            <a:chOff x="10773" y="832862"/>
            <a:chExt cx="9247526" cy="4653539"/>
          </a:xfrm>
        </p:grpSpPr>
        <p:grpSp>
          <p:nvGrpSpPr>
            <p:cNvPr id="5" name="Group 4"/>
            <p:cNvGrpSpPr/>
            <p:nvPr/>
          </p:nvGrpSpPr>
          <p:grpSpPr>
            <a:xfrm>
              <a:off x="10773" y="1417638"/>
              <a:ext cx="9247526" cy="4068763"/>
              <a:chOff x="10773" y="1417638"/>
              <a:chExt cx="9247526" cy="4068763"/>
            </a:xfrm>
          </p:grpSpPr>
          <p:pic>
            <p:nvPicPr>
              <p:cNvPr id="717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2" t="13333" r="15556" b="14222"/>
              <a:stretch/>
            </p:blipFill>
            <p:spPr bwMode="auto">
              <a:xfrm>
                <a:off x="3442214" y="1417638"/>
                <a:ext cx="5816085" cy="4068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7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80" t="14317" r="18988" b="12643"/>
              <a:stretch/>
            </p:blipFill>
            <p:spPr bwMode="auto">
              <a:xfrm>
                <a:off x="10773" y="1417638"/>
                <a:ext cx="3532527" cy="4068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5462" y="832862"/>
              <a:ext cx="892853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SCENARIO A               SCENARIO B                SCENARIO C              </a:t>
              </a:r>
              <a:r>
                <a:rPr lang="en-US" sz="14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SCENARIO </a:t>
              </a:r>
              <a:r>
                <a:rPr lang="en-US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E               </a:t>
              </a:r>
              <a:r>
                <a:rPr lang="en-US" sz="14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SCENARIO </a:t>
              </a:r>
              <a:r>
                <a:rPr lang="en-US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I</a:t>
              </a:r>
              <a:endPara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en-US" sz="1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PFLCC Scenarios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51220D-06C3-44E4-A595-A84BEE7623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47" y="1265238"/>
            <a:ext cx="864280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900" y="5930900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Focus on potential private voluntary conservation.   Use latest tidally-corrected LIDAR for SLR (still bathtub model).  Use 2010 census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4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ctrTitle"/>
          </p:nvPr>
        </p:nvSpPr>
        <p:spPr>
          <a:xfrm>
            <a:off x="762000" y="455612"/>
            <a:ext cx="7772400" cy="9175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Topics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EA6DC9-861B-4DF3-B71F-7EA82F6350FB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2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660400" y="1893888"/>
            <a:ext cx="42799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defTabSz="914400">
              <a:spcBef>
                <a:spcPct val="50000"/>
              </a:spcBef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Scenario Concepts and Organization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defTabSz="914400">
              <a:spcBef>
                <a:spcPct val="50000"/>
              </a:spcBef>
              <a:buFontTx/>
              <a:buAutoNum type="arabicPeriod"/>
            </a:pPr>
            <a:r>
              <a:rPr lang="en-US" sz="2800" dirty="0" smtClean="0">
                <a:solidFill>
                  <a:schemeClr val="bg1"/>
                </a:solidFill>
              </a:rPr>
              <a:t>Scenario Generation Methods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pPr marL="457200" indent="-457200" defTabSz="914400">
              <a:spcBef>
                <a:spcPct val="50000"/>
              </a:spcBef>
              <a:buFontTx/>
              <a:buAutoNum type="arabicPeriod"/>
            </a:pPr>
            <a:r>
              <a:rPr lang="en-US" sz="2800" dirty="0" err="1" smtClean="0">
                <a:solidFill>
                  <a:schemeClr val="bg1"/>
                </a:solidFill>
              </a:rPr>
              <a:t>Geovisualization</a:t>
            </a:r>
            <a:r>
              <a:rPr lang="en-US" sz="2800" dirty="0" smtClean="0">
                <a:solidFill>
                  <a:schemeClr val="bg1"/>
                </a:solidFill>
              </a:rPr>
              <a:t> Options &amp; Prospects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Geovisualization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51220D-06C3-44E4-A595-A84BEE7623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00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Motivating Issues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Maps themselves are good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geovisualization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techniques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However…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Relatively Abstract, especially for law audiences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Especially hard to judge “new concepts” in map form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Full 3d/4d immersive representations possible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But generally still hard, expensive, hand-built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51220D-06C3-44E4-A595-A84BEE7623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The Challenge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033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Literature shows that you don’t need “photorealistic” renderings for comprehension 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(Lange 2001, Bishop 2006)</a:t>
            </a:r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But do need at least cartoonish or “evocative” views</a:t>
            </a: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i.e. users can understand objects without a key or legend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Need to drive this at scale for hundreds to millions of objects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So need efficient methods to generate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74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C000"/>
                </a:solidFill>
              </a:rPr>
              <a:t>Geovisualization</a:t>
            </a:r>
            <a:r>
              <a:rPr lang="en-US" dirty="0" smtClean="0">
                <a:solidFill>
                  <a:srgbClr val="FFC000"/>
                </a:solidFill>
              </a:rPr>
              <a:t> Methods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Manually creating thousands of 3D models is infeasible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(except with Hollywood talent and budgets)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science visualization use, best to generate 3D objects procedurally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Or obtain large libraries of 3D objects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maps+ rules to place objects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Use normal 3D rendering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16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Simplest Technique: 2.5D Drape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6088"/>
            <a:ext cx="4394200" cy="2341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Works well for </a:t>
            </a: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orthophotos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over dramatic terrain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at intermediate to long distances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Where viewer doesn’t notice lack of parallax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“Off the shelf” technology (Google Earth, etc.)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8" t="-4569" r="17254" b="4569"/>
          <a:stretch/>
        </p:blipFill>
        <p:spPr bwMode="auto">
          <a:xfrm>
            <a:off x="4394200" y="863787"/>
            <a:ext cx="4292600" cy="565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98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C000"/>
                </a:solidFill>
              </a:rPr>
              <a:t>Dynamic GIS Model Output Rendered with “Billboard” Technique</a:t>
            </a:r>
            <a:endParaRPr lang="en-US" sz="36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44124"/>
            <a:ext cx="8661400" cy="544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15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C000"/>
                </a:solidFill>
              </a:rPr>
              <a:t>3D Library Objects </a:t>
            </a:r>
            <a:br>
              <a:rPr lang="en-US" sz="4000" dirty="0" smtClean="0">
                <a:solidFill>
                  <a:srgbClr val="FFC000"/>
                </a:solidFill>
              </a:rPr>
            </a:br>
            <a:r>
              <a:rPr lang="en-US" sz="4000" dirty="0" smtClean="0">
                <a:solidFill>
                  <a:srgbClr val="FFC000"/>
                </a:solidFill>
              </a:rPr>
              <a:t>Procedurally-Placed</a:t>
            </a:r>
            <a:endParaRPr lang="en-US" sz="40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79600"/>
            <a:ext cx="8120063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94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Scenarios as a Starting Point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Scenario-based hydrologic simulations do not typically represent the adaptive behaviors </a:t>
            </a:r>
            <a:r>
              <a:rPr lang="en-US" dirty="0" smtClean="0">
                <a:solidFill>
                  <a:schemeClr val="bg1"/>
                </a:solidFill>
              </a:rPr>
              <a:t>… </a:t>
            </a:r>
            <a:r>
              <a:rPr lang="en-US" dirty="0">
                <a:solidFill>
                  <a:schemeClr val="bg1"/>
                </a:solidFill>
              </a:rPr>
              <a:t>provide direct information about Pareto-optimal </a:t>
            </a:r>
            <a:r>
              <a:rPr lang="en-US" dirty="0" smtClean="0">
                <a:solidFill>
                  <a:schemeClr val="bg1"/>
                </a:solidFill>
              </a:rPr>
              <a:t>solutions  </a:t>
            </a:r>
            <a:r>
              <a:rPr lang="en-US" sz="2400" dirty="0" smtClean="0">
                <a:solidFill>
                  <a:schemeClr val="bg1"/>
                </a:solidFill>
              </a:rPr>
              <a:t>( from our proposal)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So:  we have available a set of “alternative futures” which can in whole or parts clearly be used as *inputs* to our study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They are by design computable, and </a:t>
            </a:r>
            <a:r>
              <a:rPr lang="en-US" sz="2800" dirty="0" err="1" smtClean="0">
                <a:solidFill>
                  <a:schemeClr val="bg1"/>
                </a:solidFill>
              </a:rPr>
              <a:t>visualizable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51220D-06C3-44E4-A595-A84BEE76238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64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3"/>
          <p:cNvSpPr>
            <a:spLocks noGrp="1"/>
          </p:cNvSpPr>
          <p:nvPr>
            <p:ph type="ctrTitle"/>
          </p:nvPr>
        </p:nvSpPr>
        <p:spPr>
          <a:xfrm>
            <a:off x="608038" y="371475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ea typeface="ＭＳ Ｐゴシック" pitchFamily="34" charset="-128"/>
              </a:rPr>
              <a:t>Thank you!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28017" y="4953000"/>
            <a:ext cx="8258783" cy="9271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http</a:t>
            </a:r>
            <a:r>
              <a:rPr lang="en-US" dirty="0" smtClean="0">
                <a:solidFill>
                  <a:schemeClr val="bg1"/>
                </a:solidFill>
              </a:rPr>
              <a:t>://geodesigntech.com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139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6476CA-04A8-4BF6-B8CA-EBCB4F08E343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28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03" y="1841500"/>
            <a:ext cx="3692471" cy="282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5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ctrTitle"/>
          </p:nvPr>
        </p:nvSpPr>
        <p:spPr>
          <a:xfrm>
            <a:off x="762000" y="225425"/>
            <a:ext cx="7772400" cy="91757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MIT Research Team</a:t>
            </a: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921864-656C-4126-B62C-60E148482926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3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2150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9149" y="1604961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1825" y="3744913"/>
            <a:ext cx="111601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2050" y="3714750"/>
            <a:ext cx="9525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6506" y="1604962"/>
            <a:ext cx="9525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67050" y="3814763"/>
            <a:ext cx="9525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2" descr="photo2a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76825" y="3814763"/>
            <a:ext cx="9525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1851114" y="2959297"/>
            <a:ext cx="1504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Dr. Juan </a:t>
            </a:r>
            <a:r>
              <a:rPr lang="en-US" sz="1400" dirty="0" smtClean="0">
                <a:solidFill>
                  <a:srgbClr val="FFFFFF"/>
                </a:solidFill>
              </a:rPr>
              <a:t> Vargas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1516" name="TextBox 16"/>
          <p:cNvSpPr txBox="1">
            <a:spLocks noChangeArrowheads="1"/>
          </p:cNvSpPr>
          <p:nvPr/>
        </p:nvSpPr>
        <p:spPr bwMode="auto">
          <a:xfrm>
            <a:off x="925513" y="5099050"/>
            <a:ext cx="1431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Linda </a:t>
            </a:r>
            <a:r>
              <a:rPr lang="en-US" sz="1400" dirty="0" err="1">
                <a:solidFill>
                  <a:srgbClr val="FFFFFF"/>
                </a:solidFill>
              </a:rPr>
              <a:t>Ciesielski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1517" name="TextBox 17"/>
          <p:cNvSpPr txBox="1">
            <a:spLocks noChangeArrowheads="1"/>
          </p:cNvSpPr>
          <p:nvPr/>
        </p:nvSpPr>
        <p:spPr bwMode="auto">
          <a:xfrm>
            <a:off x="3963194" y="2959099"/>
            <a:ext cx="1652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Christopher Horne</a:t>
            </a:r>
          </a:p>
        </p:txBody>
      </p:sp>
      <p:sp>
        <p:nvSpPr>
          <p:cNvPr id="21518" name="TextBox 18"/>
          <p:cNvSpPr txBox="1">
            <a:spLocks noChangeArrowheads="1"/>
          </p:cNvSpPr>
          <p:nvPr/>
        </p:nvSpPr>
        <p:spPr bwMode="auto">
          <a:xfrm>
            <a:off x="6150769" y="2959099"/>
            <a:ext cx="1333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Stephen Lloyd</a:t>
            </a:r>
          </a:p>
        </p:txBody>
      </p:sp>
      <p:sp>
        <p:nvSpPr>
          <p:cNvPr id="21519" name="TextBox 20"/>
          <p:cNvSpPr txBox="1">
            <a:spLocks noChangeArrowheads="1"/>
          </p:cNvSpPr>
          <p:nvPr/>
        </p:nvSpPr>
        <p:spPr bwMode="auto">
          <a:xfrm>
            <a:off x="6873875" y="5099050"/>
            <a:ext cx="1223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Holly Moeller</a:t>
            </a:r>
          </a:p>
        </p:txBody>
      </p:sp>
      <p:sp>
        <p:nvSpPr>
          <p:cNvPr id="21520" name="TextBox 21"/>
          <p:cNvSpPr txBox="1">
            <a:spLocks noChangeArrowheads="1"/>
          </p:cNvSpPr>
          <p:nvPr/>
        </p:nvSpPr>
        <p:spPr bwMode="auto">
          <a:xfrm>
            <a:off x="2838450" y="5095875"/>
            <a:ext cx="13922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Gates Gooding</a:t>
            </a:r>
          </a:p>
        </p:txBody>
      </p:sp>
      <p:sp>
        <p:nvSpPr>
          <p:cNvPr id="21521" name="TextBox 22"/>
          <p:cNvSpPr txBox="1">
            <a:spLocks noChangeArrowheads="1"/>
          </p:cNvSpPr>
          <p:nvPr/>
        </p:nvSpPr>
        <p:spPr bwMode="auto">
          <a:xfrm>
            <a:off x="4967288" y="5095875"/>
            <a:ext cx="11620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Vanessa Ng</a:t>
            </a:r>
          </a:p>
        </p:txBody>
      </p:sp>
      <p:pic>
        <p:nvPicPr>
          <p:cNvPr id="21522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6731" y="1574799"/>
            <a:ext cx="95250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444500" y="749300"/>
            <a:ext cx="8104188" cy="901700"/>
          </a:xfrm>
        </p:spPr>
        <p:txBody>
          <a:bodyPr anchor="t"/>
          <a:lstStyle/>
          <a:p>
            <a:pPr algn="l"/>
            <a: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  <a:t>MIT Scenarios and Similar Projects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534988" y="1770063"/>
            <a:ext cx="8013700" cy="40655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• 5 Year Research initiative developed while faculty at MIT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initially sponsored by FWS and USGS	</a:t>
            </a:r>
            <a:b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Has spawned additional related scenario projects:</a:t>
            </a:r>
            <a:b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Peninsular Florida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LCC Conservation Scenarios (FWS)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Florida Beaches HCP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Scenarios (FWC)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Keys Marine Adaptation Planning (FWC)</a:t>
            </a:r>
            <a:b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Left MIT in 2012 to found 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Geodesign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Technologies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San Francisco-based scenario planning firm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4909898"/>
            <a:ext cx="1574800" cy="120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ctrTitle" idx="4294967295"/>
          </p:nvPr>
        </p:nvSpPr>
        <p:spPr>
          <a:xfrm>
            <a:off x="444500" y="749300"/>
            <a:ext cx="8104188" cy="901700"/>
          </a:xfrm>
        </p:spPr>
        <p:txBody>
          <a:bodyPr anchor="t"/>
          <a:lstStyle/>
          <a:p>
            <a:pPr algn="l"/>
            <a:r>
              <a:rPr lang="en-US" b="1" dirty="0" smtClean="0">
                <a:solidFill>
                  <a:srgbClr val="FFC000"/>
                </a:solidFill>
                <a:ea typeface="ＭＳ Ｐゴシック" pitchFamily="34" charset="-128"/>
              </a:rPr>
              <a:t>MIT Everglades Project Goals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522288" y="1922463"/>
            <a:ext cx="8013700" cy="40655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• Simulate a range of possible futures, with variations in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climate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population growth /pattern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	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and planning policies</a:t>
            </a:r>
          </a:p>
          <a:p>
            <a:pPr marL="0" indent="0" eaLnBrk="1" hangingPunct="1">
              <a:lnSpc>
                <a:spcPct val="80000"/>
              </a:lnSpc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0" indent="0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Identify potential impacts of these scenarios on “trust resources” </a:t>
            </a:r>
          </a:p>
          <a:p>
            <a:pPr marL="400050" lvl="1" indent="0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Species</a:t>
            </a:r>
          </a:p>
          <a:p>
            <a:pPr marL="400050" lvl="1" indent="0" eaLnBrk="1" hangingPunct="1">
              <a:lnSpc>
                <a:spcPct val="80000"/>
              </a:lnSpc>
            </a:pP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Habitats</a:t>
            </a:r>
          </a:p>
          <a:p>
            <a:pPr marL="400050" lvl="1" indent="0" eaLnBrk="1" hangingPunct="1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Refuges and landscapes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ctrTitle" idx="4294967295"/>
          </p:nvPr>
        </p:nvSpPr>
        <p:spPr>
          <a:xfrm>
            <a:off x="444500" y="298450"/>
            <a:ext cx="8321675" cy="901700"/>
          </a:xfrm>
        </p:spPr>
        <p:txBody>
          <a:bodyPr anchor="t"/>
          <a:lstStyle/>
          <a:p>
            <a:pPr algn="l"/>
            <a: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  <a:t>Classic “Wicked” Problem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444500" y="908050"/>
            <a:ext cx="8013700" cy="47244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endParaRPr lang="en-US" sz="24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Missing broad social consensus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but science, professional due diligence and legislation require addressing the issues</a:t>
            </a:r>
            <a:b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8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Levels of uncertainty make conventional risk assessment techniques problematic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For example, IPCC scenarios have no probabilities assigned</a:t>
            </a:r>
            <a:b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8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Involves a deeply coupled human-natural system.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Assumptions about human behavior are significant in systems operation, and affected by natural events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Physical designs affect policies and vice versa</a:t>
            </a:r>
            <a:b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</a:br>
            <a:endParaRPr lang="en-US" sz="1800" dirty="0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Potentially effects many systems in parallel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Humans – not just species - will move in response to climate change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Arial" charset="0"/>
                <a:ea typeface="ＭＳ Ｐゴシック" pitchFamily="34" charset="-128"/>
                <a:cs typeface="Arial" charset="0"/>
              </a:rPr>
              <a:t>Water demand, recreation, transportation, energy, all will adapt simultaneously</a:t>
            </a:r>
          </a:p>
        </p:txBody>
      </p:sp>
    </p:spTree>
    <p:extLst>
      <p:ext uri="{BB962C8B-B14F-4D97-AF65-F5344CB8AC3E}">
        <p14:creationId xmlns:p14="http://schemas.microsoft.com/office/powerpoint/2010/main" val="3506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52388"/>
            <a:ext cx="8229600" cy="1143000"/>
          </a:xfrm>
        </p:spPr>
        <p:txBody>
          <a:bodyPr/>
          <a:lstStyle/>
          <a:p>
            <a:r>
              <a:rPr lang="en-US" sz="4000" smtClean="0">
                <a:solidFill>
                  <a:srgbClr val="FF9900"/>
                </a:solidFill>
                <a:ea typeface="ＭＳ Ｐゴシック" pitchFamily="34" charset="-128"/>
              </a:rPr>
              <a:t>Characteristics of Desirable Solutions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4294967295"/>
          </p:nvPr>
        </p:nvSpPr>
        <p:spPr>
          <a:xfrm>
            <a:off x="379413" y="1189038"/>
            <a:ext cx="3103562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Technical/Scientific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Generating solid information at relevant scales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Integrating across science project/disciplines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Managing propagation of uncertainty </a:t>
            </a:r>
            <a:b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</a:br>
            <a:endParaRPr lang="en-US" sz="1800" b="1" smtClean="0">
              <a:solidFill>
                <a:schemeClr val="bg1"/>
              </a:solidFill>
              <a:latin typeface="Arial" charset="0"/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Planning Process/Institutional Aspects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Accounting for dynamic spatial processes with significant uncertainties</a:t>
            </a:r>
          </a:p>
          <a:p>
            <a:pPr lvl="1">
              <a:lnSpc>
                <a:spcPct val="80000"/>
              </a:lnSpc>
            </a:pPr>
            <a:r>
              <a:rPr lang="en-US" sz="1800" b="1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</a:rPr>
              <a:t>Integrating fast-changing science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7425" y="1306513"/>
            <a:ext cx="5403850" cy="4670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66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ctrTitle" idx="4294967295"/>
          </p:nvPr>
        </p:nvSpPr>
        <p:spPr>
          <a:xfrm>
            <a:off x="444500" y="485775"/>
            <a:ext cx="4673600" cy="901700"/>
          </a:xfrm>
        </p:spPr>
        <p:txBody>
          <a:bodyPr anchor="t"/>
          <a:lstStyle/>
          <a:p>
            <a:pPr algn="l"/>
            <a:r>
              <a:rPr lang="en-US" b="1" smtClean="0">
                <a:solidFill>
                  <a:srgbClr val="FFC000"/>
                </a:solidFill>
                <a:ea typeface="ＭＳ Ｐゴシック" pitchFamily="34" charset="-128"/>
              </a:rPr>
              <a:t>Approach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type="subTitle" idx="4294967295"/>
          </p:nvPr>
        </p:nvSpPr>
        <p:spPr>
          <a:xfrm>
            <a:off x="0" y="1387475"/>
            <a:ext cx="9144000" cy="4678363"/>
          </a:xfrm>
        </p:spPr>
        <p:txBody>
          <a:bodyPr/>
          <a:lstStyle/>
          <a:p>
            <a:pPr marL="800100" lvl="1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Stakeholder-based participatory planning</a:t>
            </a: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0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Get people responsible for making decisions involved up front and throughout</a:t>
            </a: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endParaRPr lang="en-US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Scenario-based simulation modeling</a:t>
            </a:r>
            <a:endParaRPr lang="en-US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0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Make uncertainties explicit and tangible</a:t>
            </a: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0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Package multiple variables to avoid combinatorial explosion </a:t>
            </a: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endParaRPr lang="en-US" sz="2000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800100" lvl="1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 Evaluate Conservation Consequences</a:t>
            </a:r>
            <a:endParaRPr lang="en-US" smtClean="0">
              <a:solidFill>
                <a:srgbClr val="FFFF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0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Model and evaluate different conservation strategies in scale and with realistic budgets</a:t>
            </a:r>
          </a:p>
          <a:p>
            <a:pPr marL="1257300" lvl="2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r>
              <a:rPr lang="en-US" sz="2000" smtClean="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Arial" charset="0"/>
              </a:rPr>
              <a:t>Look for “resilient” strategies (plans which work across a range of conditions)</a:t>
            </a:r>
          </a:p>
          <a:p>
            <a:pPr marL="800100" lvl="1" indent="-342900" eaLnBrk="1" hangingPunct="1">
              <a:lnSpc>
                <a:spcPct val="90000"/>
              </a:lnSpc>
              <a:buFont typeface="Calibri" pitchFamily="34" charset="0"/>
              <a:buAutoNum type="arabicPeriod"/>
            </a:pPr>
            <a:endParaRPr lang="en-US" smtClean="0">
              <a:solidFill>
                <a:schemeClr val="bg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5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ctrTitle"/>
          </p:nvPr>
        </p:nvSpPr>
        <p:spPr>
          <a:xfrm>
            <a:off x="307975" y="455613"/>
            <a:ext cx="8601075" cy="917575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  <a:t>Essential Components of </a:t>
            </a:r>
            <a:b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</a:br>
            <a:r>
              <a:rPr lang="en-US" sz="4000" b="1" dirty="0" smtClean="0">
                <a:solidFill>
                  <a:srgbClr val="FFC000"/>
                </a:solidFill>
                <a:ea typeface="ＭＳ Ｐゴシック" pitchFamily="34" charset="-128"/>
              </a:rPr>
              <a:t>“Alternative Futures” Planning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9C4056-D9F4-4E0C-ABB6-31A99367322E}" type="slidenum">
              <a:rPr lang="en-US" smtClean="0">
                <a:latin typeface="Calibri" pitchFamily="34" charset="0"/>
                <a:ea typeface="ＭＳ Ｐゴシック" pitchFamily="34" charset="-128"/>
              </a:rPr>
              <a:pPr/>
              <a:t>9</a:t>
            </a:fld>
            <a:endParaRPr lang="en-US" smtClean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60419" name="TextBox 9"/>
          <p:cNvSpPr txBox="1">
            <a:spLocks noChangeArrowheads="1"/>
          </p:cNvSpPr>
          <p:nvPr/>
        </p:nvSpPr>
        <p:spPr bwMode="auto">
          <a:xfrm>
            <a:off x="609600" y="2035175"/>
            <a:ext cx="33559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00100" lvl="1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 Stakeholder Process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 Scenarios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Process Models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  <a:p>
            <a:pPr marL="800100" lvl="1" indent="-342900">
              <a:buFont typeface="Calibri" pitchFamily="34" charset="0"/>
              <a:buAutoNum type="arabicPeriod"/>
            </a:pPr>
            <a:r>
              <a:rPr lang="en-US" sz="2400" b="1" dirty="0">
                <a:solidFill>
                  <a:schemeClr val="bg1"/>
                </a:solidFill>
              </a:rPr>
              <a:t> Impact </a:t>
            </a:r>
            <a:r>
              <a:rPr lang="en-US" sz="2400" b="1" dirty="0" smtClean="0">
                <a:solidFill>
                  <a:schemeClr val="bg1"/>
                </a:solidFill>
              </a:rPr>
              <a:t>Assessments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3"/>
          <a:srcRect l="29146" t="29013" r="45126" b="40456"/>
          <a:stretch>
            <a:fillRect/>
          </a:stretch>
        </p:blipFill>
        <p:spPr bwMode="auto">
          <a:xfrm>
            <a:off x="4281488" y="1958975"/>
            <a:ext cx="4405312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14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5EB00F5-E64F-4D85-ACC9-6549D43B15C8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D97B7C7-4206-4912-A616-1D4D4E147811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795EBF99-276D-4DE8-8966-BC5EFF1586FD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5C139D1-6BAA-420B-8027-28EF00922214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833B1FB1-9788-4F9E-910C-EF0ECCC19E0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1459A32F-FD8C-4F7E-9AF7-40457241CE0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266FF76F-8C4A-4208-97ED-84DA716B0C5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8A62497F-0403-4C4D-AFDA-F5CDC101643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13456</TotalTime>
  <Words>657</Words>
  <Application>Microsoft Office PowerPoint</Application>
  <PresentationFormat>On-screen Show (4:3)</PresentationFormat>
  <Paragraphs>227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2_Office Theme</vt:lpstr>
      <vt:lpstr>3_Office Theme</vt:lpstr>
      <vt:lpstr>Scenario Planning and Geovisualization  NSF Water, Sustainability and Climate  Project Kick Off Meeting Dr. Michael Flaxman March 3, 2013</vt:lpstr>
      <vt:lpstr>Topics</vt:lpstr>
      <vt:lpstr>MIT Research Team</vt:lpstr>
      <vt:lpstr>MIT Scenarios and Similar Projects</vt:lpstr>
      <vt:lpstr>MIT Everglades Project Goals</vt:lpstr>
      <vt:lpstr>Classic “Wicked” Problem</vt:lpstr>
      <vt:lpstr>Characteristics of Desirable Solutions</vt:lpstr>
      <vt:lpstr>Approach</vt:lpstr>
      <vt:lpstr>Essential Components of  “Alternative Futures” Planning</vt:lpstr>
      <vt:lpstr>Stakeholder-Based Processes</vt:lpstr>
      <vt:lpstr>PowerPoint Presentation</vt:lpstr>
      <vt:lpstr>What Do We Mean By “Scenarios”?</vt:lpstr>
      <vt:lpstr>Scenario Dimensions</vt:lpstr>
      <vt:lpstr>Scenario Parameters &amp; Bundling</vt:lpstr>
      <vt:lpstr>“AttCon” Simulation Process</vt:lpstr>
      <vt:lpstr>PowerPoint Presentation</vt:lpstr>
      <vt:lpstr>PowerPoint Presentation</vt:lpstr>
      <vt:lpstr>PowerPoint Presentation</vt:lpstr>
      <vt:lpstr>PFLCC Scenarios</vt:lpstr>
      <vt:lpstr>Geovisualization</vt:lpstr>
      <vt:lpstr>Motivating Issues</vt:lpstr>
      <vt:lpstr>The Challenge</vt:lpstr>
      <vt:lpstr>Geovisualization Methods</vt:lpstr>
      <vt:lpstr>Simplest Technique: 2.5D Drape</vt:lpstr>
      <vt:lpstr>Dynamic GIS Model Output Rendered with “Billboard” Technique</vt:lpstr>
      <vt:lpstr>3D Library Objects  Procedurally-Placed</vt:lpstr>
      <vt:lpstr>Scenarios as a Starting Point</vt:lpstr>
      <vt:lpstr>Thank you! 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Horne</dc:creator>
  <cp:lastModifiedBy>Dr. Michael Flaxman</cp:lastModifiedBy>
  <cp:revision>217</cp:revision>
  <dcterms:created xsi:type="dcterms:W3CDTF">2010-04-14T02:16:06Z</dcterms:created>
  <dcterms:modified xsi:type="dcterms:W3CDTF">2013-03-03T13:35:19Z</dcterms:modified>
</cp:coreProperties>
</file>