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4"/>
  </p:notesMasterIdLst>
  <p:handoutMasterIdLst>
    <p:handoutMasterId r:id="rId75"/>
  </p:handoutMasterIdLst>
  <p:sldIdLst>
    <p:sldId id="256" r:id="rId2"/>
    <p:sldId id="578" r:id="rId3"/>
    <p:sldId id="581" r:id="rId4"/>
    <p:sldId id="582" r:id="rId5"/>
    <p:sldId id="580" r:id="rId6"/>
    <p:sldId id="577" r:id="rId7"/>
    <p:sldId id="579" r:id="rId8"/>
    <p:sldId id="585" r:id="rId9"/>
    <p:sldId id="648" r:id="rId10"/>
    <p:sldId id="583" r:id="rId11"/>
    <p:sldId id="653" r:id="rId12"/>
    <p:sldId id="661" r:id="rId13"/>
    <p:sldId id="662" r:id="rId14"/>
    <p:sldId id="668" r:id="rId15"/>
    <p:sldId id="672" r:id="rId16"/>
    <p:sldId id="673" r:id="rId17"/>
    <p:sldId id="674" r:id="rId18"/>
    <p:sldId id="676" r:id="rId19"/>
    <p:sldId id="677" r:id="rId20"/>
    <p:sldId id="678" r:id="rId21"/>
    <p:sldId id="679" r:id="rId22"/>
    <p:sldId id="691" r:id="rId23"/>
    <p:sldId id="692" r:id="rId24"/>
    <p:sldId id="693" r:id="rId25"/>
    <p:sldId id="694" r:id="rId26"/>
    <p:sldId id="696" r:id="rId27"/>
    <p:sldId id="697" r:id="rId28"/>
    <p:sldId id="698" r:id="rId29"/>
    <p:sldId id="699" r:id="rId30"/>
    <p:sldId id="745" r:id="rId31"/>
    <p:sldId id="701" r:id="rId32"/>
    <p:sldId id="700" r:id="rId33"/>
    <p:sldId id="702" r:id="rId34"/>
    <p:sldId id="703" r:id="rId35"/>
    <p:sldId id="704" r:id="rId36"/>
    <p:sldId id="705" r:id="rId37"/>
    <p:sldId id="706" r:id="rId38"/>
    <p:sldId id="707" r:id="rId39"/>
    <p:sldId id="709" r:id="rId40"/>
    <p:sldId id="713" r:id="rId41"/>
    <p:sldId id="714" r:id="rId42"/>
    <p:sldId id="718" r:id="rId43"/>
    <p:sldId id="719" r:id="rId44"/>
    <p:sldId id="721" r:id="rId45"/>
    <p:sldId id="726" r:id="rId46"/>
    <p:sldId id="652" r:id="rId47"/>
    <p:sldId id="568" r:id="rId48"/>
    <p:sldId id="732" r:id="rId49"/>
    <p:sldId id="733" r:id="rId50"/>
    <p:sldId id="734" r:id="rId51"/>
    <p:sldId id="559" r:id="rId52"/>
    <p:sldId id="532" r:id="rId53"/>
    <p:sldId id="739" r:id="rId54"/>
    <p:sldId id="738" r:id="rId55"/>
    <p:sldId id="744" r:id="rId56"/>
    <p:sldId id="567" r:id="rId57"/>
    <p:sldId id="558" r:id="rId58"/>
    <p:sldId id="562" r:id="rId59"/>
    <p:sldId id="655" r:id="rId60"/>
    <p:sldId id="659" r:id="rId61"/>
    <p:sldId id="656" r:id="rId62"/>
    <p:sldId id="657" r:id="rId63"/>
    <p:sldId id="658" r:id="rId64"/>
    <p:sldId id="555" r:id="rId65"/>
    <p:sldId id="660" r:id="rId66"/>
    <p:sldId id="740" r:id="rId67"/>
    <p:sldId id="741" r:id="rId68"/>
    <p:sldId id="742" r:id="rId69"/>
    <p:sldId id="737" r:id="rId70"/>
    <p:sldId id="743" r:id="rId71"/>
    <p:sldId id="552" r:id="rId72"/>
    <p:sldId id="557" r:id="rId73"/>
  </p:sldIdLst>
  <p:sldSz cx="9144000" cy="6858000" type="screen4x3"/>
  <p:notesSz cx="6858000" cy="9199563"/>
  <p:defaultTextStyle>
    <a:defPPr>
      <a:defRPr lang="en-US"/>
    </a:defPPr>
    <a:lvl1pPr algn="l" rtl="0" eaLnBrk="0" fontAlgn="base" hangingPunct="0">
      <a:spcBef>
        <a:spcPct val="0"/>
      </a:spcBef>
      <a:spcAft>
        <a:spcPct val="0"/>
      </a:spcAft>
      <a:defRPr sz="20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616139"/>
    <a:srgbClr val="5F6238"/>
    <a:srgbClr val="66FF33"/>
    <a:srgbClr val="0066CC"/>
    <a:srgbClr val="008000"/>
    <a:srgbClr val="FFCC00"/>
    <a:srgbClr val="FFFFCC"/>
    <a:srgbClr val="996633"/>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42" autoAdjust="0"/>
    <p:restoredTop sz="79695" autoAdjust="0"/>
  </p:normalViewPr>
  <p:slideViewPr>
    <p:cSldViewPr>
      <p:cViewPr>
        <p:scale>
          <a:sx n="93" d="100"/>
          <a:sy n="93" d="100"/>
        </p:scale>
        <p:origin x="-582" y="7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slide" Target="slides/slide6.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621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279525" y="803275"/>
            <a:ext cx="4298950" cy="3224213"/>
          </a:xfrm>
          <a:prstGeom prst="rect">
            <a:avLst/>
          </a:prstGeom>
          <a:noFill/>
          <a:ln w="12700">
            <a:solidFill>
              <a:srgbClr val="000000"/>
            </a:solidFill>
            <a:miter lim="800000"/>
            <a:headEnd/>
            <a:tailEnd/>
          </a:ln>
          <a:effectLst/>
        </p:spPr>
      </p:sp>
      <p:sp>
        <p:nvSpPr>
          <p:cNvPr id="2051" name="Rectangle 3"/>
          <p:cNvSpPr>
            <a:spLocks noGrp="1" noChangeArrowheads="1"/>
          </p:cNvSpPr>
          <p:nvPr>
            <p:ph type="body" sz="quarter" idx="3"/>
          </p:nvPr>
        </p:nvSpPr>
        <p:spPr bwMode="auto">
          <a:xfrm>
            <a:off x="914400" y="4503738"/>
            <a:ext cx="5029200" cy="3870325"/>
          </a:xfrm>
          <a:prstGeom prst="rect">
            <a:avLst/>
          </a:prstGeom>
          <a:noFill/>
          <a:ln w="12700">
            <a:noFill/>
            <a:miter lim="800000"/>
            <a:headEnd/>
            <a:tailEnd/>
          </a:ln>
          <a:effectLst/>
        </p:spPr>
        <p:txBody>
          <a:bodyPr vert="horz" wrap="none" lIns="90488" tIns="44450" rIns="90488" bIns="4445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5666690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ipcc.ch/publications_and_data/ar4/wg1/en/figure-11-12.html"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ipcc.ch/publications_and_data/ar4/wg1/en/figure-11-12.htm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ipcc.ch/publications_and_data/ar4/wg1/en/figure-11-12.html"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ipcc.ch/publications_and_data/ar4/wg1/en/figure-11-12.html"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ipcc.ch/publications_and_data/ar4/wg1/en/figure-11-12.html"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ipcc.ch/publications_and_data/ar4/wg1/en/figure-11-12.html"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ipcc.ch/publications_and_data/ar4/wg1/en/figure-11-12.html"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886200" y="0"/>
            <a:ext cx="2971800" cy="458788"/>
          </a:xfrm>
          <a:prstGeom prst="rect">
            <a:avLst/>
          </a:prstGeom>
          <a:noFill/>
          <a:ln w="12700">
            <a:noFill/>
            <a:prstDash val="dash"/>
            <a:miter lim="800000"/>
            <a:headEnd/>
            <a:tailEnd/>
          </a:ln>
          <a:effectLst/>
        </p:spPr>
        <p:txBody>
          <a:bodyPr wrap="none" anchor="ctr"/>
          <a:lstStyle/>
          <a:p>
            <a:endParaRPr lang="en-US"/>
          </a:p>
        </p:txBody>
      </p:sp>
      <p:sp>
        <p:nvSpPr>
          <p:cNvPr id="5123" name="Rectangle 3"/>
          <p:cNvSpPr>
            <a:spLocks noChangeArrowheads="1"/>
          </p:cNvSpPr>
          <p:nvPr/>
        </p:nvSpPr>
        <p:spPr bwMode="auto">
          <a:xfrm>
            <a:off x="3886200" y="8739188"/>
            <a:ext cx="2971800" cy="460375"/>
          </a:xfrm>
          <a:prstGeom prst="rect">
            <a:avLst/>
          </a:prstGeom>
          <a:noFill/>
          <a:ln w="12700">
            <a:noFill/>
            <a:prstDash val="dash"/>
            <a:miter lim="800000"/>
            <a:headEnd/>
            <a:tailEnd/>
          </a:ln>
          <a:effectLst/>
        </p:spPr>
        <p:txBody>
          <a:bodyPr wrap="none" lIns="90488" tIns="44450" rIns="90488" bIns="44450" anchor="b"/>
          <a:lstStyle/>
          <a:p>
            <a:pPr algn="r"/>
            <a:r>
              <a:rPr lang="en-US" sz="1200">
                <a:solidFill>
                  <a:srgbClr val="3366CC"/>
                </a:solidFill>
              </a:rPr>
              <a:t>1</a:t>
            </a:r>
          </a:p>
        </p:txBody>
      </p:sp>
      <p:sp>
        <p:nvSpPr>
          <p:cNvPr id="5124" name="Rectangle 4"/>
          <p:cNvSpPr>
            <a:spLocks noChangeArrowheads="1"/>
          </p:cNvSpPr>
          <p:nvPr/>
        </p:nvSpPr>
        <p:spPr bwMode="auto">
          <a:xfrm>
            <a:off x="0" y="8739188"/>
            <a:ext cx="2971800" cy="460375"/>
          </a:xfrm>
          <a:prstGeom prst="rect">
            <a:avLst/>
          </a:prstGeom>
          <a:noFill/>
          <a:ln w="12700">
            <a:noFill/>
            <a:prstDash val="dash"/>
            <a:miter lim="800000"/>
            <a:headEnd/>
            <a:tailEnd/>
          </a:ln>
          <a:effectLst/>
        </p:spPr>
        <p:txBody>
          <a:bodyPr wrap="none" anchor="ctr"/>
          <a:lstStyle/>
          <a:p>
            <a:endParaRPr lang="en-US"/>
          </a:p>
        </p:txBody>
      </p:sp>
      <p:sp>
        <p:nvSpPr>
          <p:cNvPr id="5125" name="Rectangle 5"/>
          <p:cNvSpPr>
            <a:spLocks noChangeArrowheads="1"/>
          </p:cNvSpPr>
          <p:nvPr/>
        </p:nvSpPr>
        <p:spPr bwMode="auto">
          <a:xfrm>
            <a:off x="0" y="0"/>
            <a:ext cx="2971800" cy="458788"/>
          </a:xfrm>
          <a:prstGeom prst="rect">
            <a:avLst/>
          </a:prstGeom>
          <a:noFill/>
          <a:ln w="12700">
            <a:noFill/>
            <a:prstDash val="dash"/>
            <a:miter lim="800000"/>
            <a:headEnd/>
            <a:tailEnd/>
          </a:ln>
          <a:effectLst/>
        </p:spPr>
        <p:txBody>
          <a:bodyPr wrap="none" anchor="ctr"/>
          <a:lstStyle/>
          <a:p>
            <a:endParaRPr lang="en-US"/>
          </a:p>
        </p:txBody>
      </p:sp>
      <p:sp>
        <p:nvSpPr>
          <p:cNvPr id="5126" name="Rectangle 6"/>
          <p:cNvSpPr>
            <a:spLocks noGrp="1" noRot="1" noChangeAspect="1" noChangeArrowheads="1" noTextEdit="1"/>
          </p:cNvSpPr>
          <p:nvPr>
            <p:ph type="sldImg"/>
          </p:nvPr>
        </p:nvSpPr>
        <p:spPr>
          <a:ln cap="flat"/>
        </p:spPr>
      </p:sp>
      <p:sp>
        <p:nvSpPr>
          <p:cNvPr id="5127" name="Rectangle 7"/>
          <p:cNvSpPr>
            <a:spLocks noGrp="1" noChangeArrowheads="1"/>
          </p:cNvSpPr>
          <p:nvPr>
            <p:ph type="body" idx="1"/>
          </p:nvPr>
        </p:nvSpPr>
        <p:spPr>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Times New Roman" pitchFamily="18" charset="0"/>
                <a:ea typeface="+mn-ea"/>
                <a:cs typeface="+mn-cs"/>
              </a:rPr>
              <a:t>Fig 17. Relationship between fish abundance in the upper Shark River (all taxa combined) and marsh water depth upstream of the mangrove region</a:t>
            </a:r>
            <a:endParaRPr lang="en-US"/>
          </a:p>
        </p:txBody>
      </p:sp>
    </p:spTree>
    <p:extLst>
      <p:ext uri="{BB962C8B-B14F-4D97-AF65-F5344CB8AC3E}">
        <p14:creationId xmlns:p14="http://schemas.microsoft.com/office/powerpoint/2010/main" val="2959513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effectLst/>
                <a:latin typeface="Times New Roman" pitchFamily="18" charset="0"/>
                <a:ea typeface="+mn-ea"/>
                <a:cs typeface="+mn-cs"/>
              </a:rPr>
              <a:t>Figure 18. </a:t>
            </a:r>
            <a:r>
              <a:rPr lang="en-US" sz="1200" kern="1200" smtClean="0">
                <a:solidFill>
                  <a:schemeClr val="tx1"/>
                </a:solidFill>
                <a:effectLst/>
                <a:latin typeface="Times New Roman" pitchFamily="18" charset="0"/>
                <a:ea typeface="+mn-ea"/>
                <a:cs typeface="+mn-cs"/>
              </a:rPr>
              <a:t>Seasonality in catch per unit effort (CPUE; 2004-2010) shown by functional group: marsh fishes (both predators and prey), estuarine/marine prey and consumers, and nonnative taxa. </a:t>
            </a:r>
            <a:endParaRPr lang="en-US" sz="1200" kern="120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2959513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886200" y="0"/>
            <a:ext cx="2971800" cy="458788"/>
          </a:xfrm>
          <a:prstGeom prst="rect">
            <a:avLst/>
          </a:prstGeom>
          <a:noFill/>
          <a:ln w="12700">
            <a:noFill/>
            <a:prstDash val="dash"/>
            <a:miter lim="800000"/>
            <a:headEnd/>
            <a:tailEnd/>
          </a:ln>
          <a:effectLst/>
        </p:spPr>
        <p:txBody>
          <a:bodyPr wrap="none" anchor="ctr"/>
          <a:lstStyle/>
          <a:p>
            <a:endParaRPr lang="en-US"/>
          </a:p>
        </p:txBody>
      </p:sp>
      <p:sp>
        <p:nvSpPr>
          <p:cNvPr id="5123" name="Rectangle 3"/>
          <p:cNvSpPr>
            <a:spLocks noChangeArrowheads="1"/>
          </p:cNvSpPr>
          <p:nvPr/>
        </p:nvSpPr>
        <p:spPr bwMode="auto">
          <a:xfrm>
            <a:off x="3886200" y="8739188"/>
            <a:ext cx="2971800" cy="460375"/>
          </a:xfrm>
          <a:prstGeom prst="rect">
            <a:avLst/>
          </a:prstGeom>
          <a:noFill/>
          <a:ln w="12700">
            <a:noFill/>
            <a:prstDash val="dash"/>
            <a:miter lim="800000"/>
            <a:headEnd/>
            <a:tailEnd/>
          </a:ln>
          <a:effectLst/>
        </p:spPr>
        <p:txBody>
          <a:bodyPr wrap="none" lIns="90488" tIns="44450" rIns="90488" bIns="44450" anchor="b"/>
          <a:lstStyle/>
          <a:p>
            <a:pPr algn="r"/>
            <a:r>
              <a:rPr lang="en-US" sz="1200">
                <a:solidFill>
                  <a:srgbClr val="3366CC"/>
                </a:solidFill>
              </a:rPr>
              <a:t>1</a:t>
            </a:r>
          </a:p>
        </p:txBody>
      </p:sp>
      <p:sp>
        <p:nvSpPr>
          <p:cNvPr id="5124" name="Rectangle 4"/>
          <p:cNvSpPr>
            <a:spLocks noChangeArrowheads="1"/>
          </p:cNvSpPr>
          <p:nvPr/>
        </p:nvSpPr>
        <p:spPr bwMode="auto">
          <a:xfrm>
            <a:off x="0" y="8739188"/>
            <a:ext cx="2971800" cy="460375"/>
          </a:xfrm>
          <a:prstGeom prst="rect">
            <a:avLst/>
          </a:prstGeom>
          <a:noFill/>
          <a:ln w="12700">
            <a:noFill/>
            <a:prstDash val="dash"/>
            <a:miter lim="800000"/>
            <a:headEnd/>
            <a:tailEnd/>
          </a:ln>
          <a:effectLst/>
        </p:spPr>
        <p:txBody>
          <a:bodyPr wrap="none" anchor="ctr"/>
          <a:lstStyle/>
          <a:p>
            <a:endParaRPr lang="en-US"/>
          </a:p>
        </p:txBody>
      </p:sp>
      <p:sp>
        <p:nvSpPr>
          <p:cNvPr id="5125" name="Rectangle 5"/>
          <p:cNvSpPr>
            <a:spLocks noChangeArrowheads="1"/>
          </p:cNvSpPr>
          <p:nvPr/>
        </p:nvSpPr>
        <p:spPr bwMode="auto">
          <a:xfrm>
            <a:off x="0" y="0"/>
            <a:ext cx="2971800" cy="458788"/>
          </a:xfrm>
          <a:prstGeom prst="rect">
            <a:avLst/>
          </a:prstGeom>
          <a:noFill/>
          <a:ln w="12700">
            <a:noFill/>
            <a:prstDash val="dash"/>
            <a:miter lim="800000"/>
            <a:headEnd/>
            <a:tailEnd/>
          </a:ln>
          <a:effectLst/>
        </p:spPr>
        <p:txBody>
          <a:bodyPr wrap="none" anchor="ctr"/>
          <a:lstStyle/>
          <a:p>
            <a:endParaRPr lang="en-US"/>
          </a:p>
        </p:txBody>
      </p:sp>
      <p:sp>
        <p:nvSpPr>
          <p:cNvPr id="5126" name="Rectangle 6"/>
          <p:cNvSpPr>
            <a:spLocks noGrp="1" noRot="1" noChangeAspect="1" noChangeArrowheads="1" noTextEdit="1"/>
          </p:cNvSpPr>
          <p:nvPr>
            <p:ph type="sldImg"/>
          </p:nvPr>
        </p:nvSpPr>
        <p:spPr>
          <a:ln cap="flat"/>
        </p:spPr>
      </p:sp>
      <p:sp>
        <p:nvSpPr>
          <p:cNvPr id="5127" name="Rectangle 7"/>
          <p:cNvSpPr>
            <a:spLocks noGrp="1" noChangeArrowheads="1"/>
          </p:cNvSpPr>
          <p:nvPr>
            <p:ph type="body" idx="1"/>
          </p:nvPr>
        </p:nvSpPr>
        <p:spPr>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Hoover dike flood, full aquifers, seawater</a:t>
            </a:r>
            <a:r>
              <a:rPr lang="en-US" baseline="0" smtClean="0"/>
              <a:t> intrusion, </a:t>
            </a:r>
            <a:r>
              <a:rPr lang="en-US" smtClean="0"/>
              <a:t>flood protection, ASR</a:t>
            </a:r>
          </a:p>
          <a:p>
            <a:endParaRPr lang="en-US" smtClean="0"/>
          </a:p>
          <a:p>
            <a:r>
              <a:rPr lang="en-US" smtClean="0"/>
              <a:t>Pulse, Press, Dynamics</a:t>
            </a:r>
            <a:endParaRPr lang="en-US"/>
          </a:p>
        </p:txBody>
      </p:sp>
    </p:spTree>
    <p:extLst>
      <p:ext uri="{BB962C8B-B14F-4D97-AF65-F5344CB8AC3E}">
        <p14:creationId xmlns:p14="http://schemas.microsoft.com/office/powerpoint/2010/main" val="371901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Hoover dike flood, full aquifers, seawater</a:t>
            </a:r>
            <a:r>
              <a:rPr lang="en-US" baseline="0" smtClean="0"/>
              <a:t> intrusion, </a:t>
            </a:r>
            <a:r>
              <a:rPr lang="en-US" smtClean="0"/>
              <a:t>flood protection, ASR</a:t>
            </a:r>
          </a:p>
          <a:p>
            <a:endParaRPr lang="en-US" smtClean="0"/>
          </a:p>
          <a:p>
            <a:r>
              <a:rPr lang="en-US" smtClean="0"/>
              <a:t>Pulse, Press, Dynamics</a:t>
            </a:r>
            <a:endParaRPr lang="en-US"/>
          </a:p>
        </p:txBody>
      </p:sp>
    </p:spTree>
    <p:extLst>
      <p:ext uri="{BB962C8B-B14F-4D97-AF65-F5344CB8AC3E}">
        <p14:creationId xmlns:p14="http://schemas.microsoft.com/office/powerpoint/2010/main" val="371901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Hoover dike flood, full aquifers, seawater</a:t>
            </a:r>
            <a:r>
              <a:rPr lang="en-US" baseline="0" smtClean="0"/>
              <a:t> intrusion, </a:t>
            </a:r>
            <a:r>
              <a:rPr lang="en-US" smtClean="0"/>
              <a:t>flood protection, ASR</a:t>
            </a:r>
          </a:p>
          <a:p>
            <a:endParaRPr lang="en-US" smtClean="0"/>
          </a:p>
          <a:p>
            <a:r>
              <a:rPr lang="en-US" smtClean="0"/>
              <a:t>Pulse, Press, Dynamics</a:t>
            </a:r>
            <a:endParaRPr lang="en-US"/>
          </a:p>
        </p:txBody>
      </p:sp>
    </p:spTree>
    <p:extLst>
      <p:ext uri="{BB962C8B-B14F-4D97-AF65-F5344CB8AC3E}">
        <p14:creationId xmlns:p14="http://schemas.microsoft.com/office/powerpoint/2010/main" val="371901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901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Risk of flood increase or pay $50</a:t>
            </a:r>
            <a:endParaRPr lang="en-US"/>
          </a:p>
        </p:txBody>
      </p:sp>
    </p:spTree>
    <p:extLst>
      <p:ext uri="{BB962C8B-B14F-4D97-AF65-F5344CB8AC3E}">
        <p14:creationId xmlns:p14="http://schemas.microsoft.com/office/powerpoint/2010/main" val="1271469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w/o changing infrastructure</a:t>
            </a:r>
            <a:r>
              <a:rPr lang="en-US" baseline="0" smtClean="0"/>
              <a:t> what make us most robust </a:t>
            </a:r>
            <a:r>
              <a:rPr lang="en-US" baseline="0" err="1" smtClean="0"/>
              <a:t>wrt</a:t>
            </a:r>
            <a:r>
              <a:rPr lang="en-US" baseline="0" smtClean="0"/>
              <a:t> climate, SLR, </a:t>
            </a:r>
            <a:r>
              <a:rPr lang="en-US" baseline="0" err="1" smtClean="0"/>
              <a:t>pos</a:t>
            </a:r>
            <a:r>
              <a:rPr lang="en-US" baseline="0" smtClean="0"/>
              <a:t>, land use change? Sustainable requires multiple potential futures; need to be able to adapt.</a:t>
            </a:r>
            <a:endParaRPr lang="en-US"/>
          </a:p>
        </p:txBody>
      </p:sp>
    </p:spTree>
    <p:extLst>
      <p:ext uri="{BB962C8B-B14F-4D97-AF65-F5344CB8AC3E}">
        <p14:creationId xmlns:p14="http://schemas.microsoft.com/office/powerpoint/2010/main" val="3973453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Cost of high flows here</a:t>
            </a:r>
            <a:r>
              <a:rPr lang="en-US" baseline="0" smtClean="0"/>
              <a:t> </a:t>
            </a:r>
            <a:r>
              <a:rPr lang="en-US" smtClean="0"/>
              <a:t>is damage to estuaries.</a:t>
            </a:r>
            <a:endParaRPr lang="en-US"/>
          </a:p>
        </p:txBody>
      </p:sp>
    </p:spTree>
    <p:extLst>
      <p:ext uri="{BB962C8B-B14F-4D97-AF65-F5344CB8AC3E}">
        <p14:creationId xmlns:p14="http://schemas.microsoft.com/office/powerpoint/2010/main" val="254813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886200" y="0"/>
            <a:ext cx="2971800" cy="458788"/>
          </a:xfrm>
          <a:prstGeom prst="rect">
            <a:avLst/>
          </a:prstGeom>
          <a:noFill/>
          <a:ln w="12700">
            <a:noFill/>
            <a:prstDash val="dash"/>
            <a:miter lim="800000"/>
            <a:headEnd/>
            <a:tailEnd/>
          </a:ln>
          <a:effectLst/>
        </p:spPr>
        <p:txBody>
          <a:bodyPr wrap="none" anchor="ctr"/>
          <a:lstStyle/>
          <a:p>
            <a:endParaRPr lang="en-US"/>
          </a:p>
        </p:txBody>
      </p:sp>
      <p:sp>
        <p:nvSpPr>
          <p:cNvPr id="5123" name="Rectangle 3"/>
          <p:cNvSpPr>
            <a:spLocks noChangeArrowheads="1"/>
          </p:cNvSpPr>
          <p:nvPr/>
        </p:nvSpPr>
        <p:spPr bwMode="auto">
          <a:xfrm>
            <a:off x="3886200" y="8739188"/>
            <a:ext cx="2971800" cy="460375"/>
          </a:xfrm>
          <a:prstGeom prst="rect">
            <a:avLst/>
          </a:prstGeom>
          <a:noFill/>
          <a:ln w="12700">
            <a:noFill/>
            <a:prstDash val="dash"/>
            <a:miter lim="800000"/>
            <a:headEnd/>
            <a:tailEnd/>
          </a:ln>
          <a:effectLst/>
        </p:spPr>
        <p:txBody>
          <a:bodyPr wrap="none" lIns="90488" tIns="44450" rIns="90488" bIns="44450" anchor="b"/>
          <a:lstStyle/>
          <a:p>
            <a:pPr algn="r"/>
            <a:r>
              <a:rPr lang="en-US" sz="1200">
                <a:solidFill>
                  <a:srgbClr val="3366CC"/>
                </a:solidFill>
              </a:rPr>
              <a:t>1</a:t>
            </a:r>
          </a:p>
        </p:txBody>
      </p:sp>
      <p:sp>
        <p:nvSpPr>
          <p:cNvPr id="5124" name="Rectangle 4"/>
          <p:cNvSpPr>
            <a:spLocks noChangeArrowheads="1"/>
          </p:cNvSpPr>
          <p:nvPr/>
        </p:nvSpPr>
        <p:spPr bwMode="auto">
          <a:xfrm>
            <a:off x="0" y="8739188"/>
            <a:ext cx="2971800" cy="460375"/>
          </a:xfrm>
          <a:prstGeom prst="rect">
            <a:avLst/>
          </a:prstGeom>
          <a:noFill/>
          <a:ln w="12700">
            <a:noFill/>
            <a:prstDash val="dash"/>
            <a:miter lim="800000"/>
            <a:headEnd/>
            <a:tailEnd/>
          </a:ln>
          <a:effectLst/>
        </p:spPr>
        <p:txBody>
          <a:bodyPr wrap="none" anchor="ctr"/>
          <a:lstStyle/>
          <a:p>
            <a:endParaRPr lang="en-US"/>
          </a:p>
        </p:txBody>
      </p:sp>
      <p:sp>
        <p:nvSpPr>
          <p:cNvPr id="5125" name="Rectangle 5"/>
          <p:cNvSpPr>
            <a:spLocks noChangeArrowheads="1"/>
          </p:cNvSpPr>
          <p:nvPr/>
        </p:nvSpPr>
        <p:spPr bwMode="auto">
          <a:xfrm>
            <a:off x="0" y="0"/>
            <a:ext cx="2971800" cy="458788"/>
          </a:xfrm>
          <a:prstGeom prst="rect">
            <a:avLst/>
          </a:prstGeom>
          <a:noFill/>
          <a:ln w="12700">
            <a:noFill/>
            <a:prstDash val="dash"/>
            <a:miter lim="800000"/>
            <a:headEnd/>
            <a:tailEnd/>
          </a:ln>
          <a:effectLst/>
        </p:spPr>
        <p:txBody>
          <a:bodyPr wrap="none" anchor="ctr"/>
          <a:lstStyle/>
          <a:p>
            <a:endParaRPr lang="en-US"/>
          </a:p>
        </p:txBody>
      </p:sp>
      <p:sp>
        <p:nvSpPr>
          <p:cNvPr id="5126" name="Rectangle 6"/>
          <p:cNvSpPr>
            <a:spLocks noGrp="1" noRot="1" noChangeAspect="1" noChangeArrowheads="1" noTextEdit="1"/>
          </p:cNvSpPr>
          <p:nvPr>
            <p:ph type="sldImg"/>
          </p:nvPr>
        </p:nvSpPr>
        <p:spPr>
          <a:ln cap="flat"/>
        </p:spPr>
      </p:sp>
      <p:sp>
        <p:nvSpPr>
          <p:cNvPr id="5127" name="Rectangle 7"/>
          <p:cNvSpPr>
            <a:spLocks noGrp="1" noChangeArrowheads="1"/>
          </p:cNvSpPr>
          <p:nvPr>
            <p:ph type="body" idx="1"/>
          </p:nvPr>
        </p:nvSpPr>
        <p:spPr>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Iterative process based</a:t>
            </a:r>
            <a:r>
              <a:rPr lang="en-US" baseline="0" smtClean="0"/>
              <a:t> on conversations with operators and feedback from operators following model completion</a:t>
            </a:r>
            <a:endParaRPr lang="en-US"/>
          </a:p>
        </p:txBody>
      </p:sp>
    </p:spTree>
    <p:extLst>
      <p:ext uri="{BB962C8B-B14F-4D97-AF65-F5344CB8AC3E}">
        <p14:creationId xmlns:p14="http://schemas.microsoft.com/office/powerpoint/2010/main" val="286103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103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Business As</a:t>
            </a:r>
            <a:r>
              <a:rPr lang="en-US" baseline="0" smtClean="0"/>
              <a:t> Usual, Progressive (conservation-minded)</a:t>
            </a:r>
          </a:p>
          <a:p>
            <a:r>
              <a:rPr lang="en-US" baseline="0" smtClean="0"/>
              <a:t>Decision-scaling: Vulnerability assessment of water resources </a:t>
            </a:r>
            <a:r>
              <a:rPr lang="en-US" baseline="0" err="1" smtClean="0"/>
              <a:t>eg</a:t>
            </a:r>
            <a:r>
              <a:rPr lang="en-US" baseline="0" smtClean="0"/>
              <a:t>. Strength of dry season March-April-May rainfall depends on NAO; pick climate scenarios that show changes in MAM rain fall – not all available scenarios. Model simulates particular parameter well and works well in region </a:t>
            </a:r>
          </a:p>
          <a:p>
            <a:endParaRPr lang="en-US" baseline="0" smtClean="0"/>
          </a:p>
          <a:p>
            <a:r>
              <a:rPr lang="en-US" baseline="0" smtClean="0"/>
              <a:t>Insert hydrologic opt model</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t>IPCC change between 1980 to 1999 and 2080 to 2099, averaged over 21 models</a:t>
            </a:r>
            <a:endParaRPr lang="en-US" sz="1200" smtClean="0">
              <a:hlinkClick r:id="rId3"/>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hlinkClick r:id="rId3"/>
              </a:rPr>
              <a:t>http://www.ipcc.ch/publications_and_data/ar4/wg1/en/figure-11-12.html</a:t>
            </a:r>
            <a:endParaRPr lang="en-US" sz="1200" smtClean="0"/>
          </a:p>
          <a:p>
            <a:endParaRPr lang="en-US"/>
          </a:p>
        </p:txBody>
      </p:sp>
    </p:spTree>
    <p:extLst>
      <p:ext uri="{BB962C8B-B14F-4D97-AF65-F5344CB8AC3E}">
        <p14:creationId xmlns:p14="http://schemas.microsoft.com/office/powerpoint/2010/main" val="2777854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Business As</a:t>
            </a:r>
            <a:r>
              <a:rPr lang="en-US" baseline="0" smtClean="0"/>
              <a:t> Usual, Progressive (conservation-minded)</a:t>
            </a:r>
          </a:p>
          <a:p>
            <a:r>
              <a:rPr lang="en-US" baseline="0" smtClean="0"/>
              <a:t>Decision-scaling: Vulnerability assessment of water resources </a:t>
            </a:r>
            <a:r>
              <a:rPr lang="en-US" baseline="0" err="1" smtClean="0"/>
              <a:t>eg</a:t>
            </a:r>
            <a:r>
              <a:rPr lang="en-US" baseline="0" smtClean="0"/>
              <a:t>. Strength of dry season MAM rainfall depends on NAO; pick climate scenarios that show changes in MAM rain fall – not all available scenarios. Model simulates particular parameter well and works well in region </a:t>
            </a:r>
          </a:p>
          <a:p>
            <a:endParaRPr lang="en-US" baseline="0" smtClean="0"/>
          </a:p>
          <a:p>
            <a:r>
              <a:rPr lang="en-US" baseline="0" smtClean="0"/>
              <a:t>Insert hydrologic opt model</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t>IPCC change between 1980 to 1999 and 2080 to 2099, averaged over 21 models</a:t>
            </a:r>
            <a:endParaRPr lang="en-US" sz="1200" smtClean="0">
              <a:hlinkClick r:id="rId3"/>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hlinkClick r:id="rId3"/>
              </a:rPr>
              <a:t>http://www.ipcc.ch/publications_and_data/ar4/wg1/en/figure-11-12.html</a:t>
            </a:r>
            <a:endParaRPr lang="en-US" sz="1200" smtClean="0"/>
          </a:p>
          <a:p>
            <a:endParaRPr lang="en-US"/>
          </a:p>
        </p:txBody>
      </p:sp>
    </p:spTree>
    <p:extLst>
      <p:ext uri="{BB962C8B-B14F-4D97-AF65-F5344CB8AC3E}">
        <p14:creationId xmlns:p14="http://schemas.microsoft.com/office/powerpoint/2010/main" val="2777854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Business As</a:t>
            </a:r>
            <a:r>
              <a:rPr lang="en-US" baseline="0" smtClean="0"/>
              <a:t> Usual, Progressive (conservation-minded)</a:t>
            </a:r>
          </a:p>
          <a:p>
            <a:r>
              <a:rPr lang="en-US" baseline="0" smtClean="0"/>
              <a:t>Decision-scaling: Vulnerability assessment of water resources </a:t>
            </a:r>
            <a:r>
              <a:rPr lang="en-US" baseline="0" err="1" smtClean="0"/>
              <a:t>eg</a:t>
            </a:r>
            <a:r>
              <a:rPr lang="en-US" baseline="0" smtClean="0"/>
              <a:t>. Strength of dry season MAM rainfall depends on NAO; pick climate scenarios that show changes in MAM rain fall – not all available scenarios. Model simulates particular parameter well and works well in region </a:t>
            </a:r>
          </a:p>
          <a:p>
            <a:endParaRPr lang="en-US" baseline="0" smtClean="0"/>
          </a:p>
          <a:p>
            <a:r>
              <a:rPr lang="en-US" baseline="0" smtClean="0"/>
              <a:t>Insert hydrologic opt model</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t>IPCC change between 1980 to 1999 and 2080 to 2099, averaged over 21 models</a:t>
            </a:r>
            <a:endParaRPr lang="en-US" sz="1200" smtClean="0">
              <a:hlinkClick r:id="rId3"/>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hlinkClick r:id="rId3"/>
              </a:rPr>
              <a:t>http://www.ipcc.ch/publications_and_data/ar4/wg1/en/figure-11-12.html</a:t>
            </a:r>
            <a:endParaRPr lang="en-US" sz="1200" smtClean="0"/>
          </a:p>
          <a:p>
            <a:endParaRPr lang="en-US"/>
          </a:p>
        </p:txBody>
      </p:sp>
    </p:spTree>
    <p:extLst>
      <p:ext uri="{BB962C8B-B14F-4D97-AF65-F5344CB8AC3E}">
        <p14:creationId xmlns:p14="http://schemas.microsoft.com/office/powerpoint/2010/main" val="2777854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Business As</a:t>
            </a:r>
            <a:r>
              <a:rPr lang="en-US" baseline="0" smtClean="0"/>
              <a:t> Usual, Progressive (conservation-minded)</a:t>
            </a:r>
          </a:p>
          <a:p>
            <a:r>
              <a:rPr lang="en-US" baseline="0" smtClean="0"/>
              <a:t>Decision-scaling: Vulnerability assessment of water resources </a:t>
            </a:r>
            <a:r>
              <a:rPr lang="en-US" baseline="0" err="1" smtClean="0"/>
              <a:t>eg</a:t>
            </a:r>
            <a:r>
              <a:rPr lang="en-US" baseline="0" smtClean="0"/>
              <a:t>. Strength of dry season MAM rainfall depends on NAO; pick climate scenarios that show changes in MAM rain fall – not all available scenarios. Model simulates particular parameter well and works well in region </a:t>
            </a:r>
          </a:p>
          <a:p>
            <a:endParaRPr lang="en-US" baseline="0" smtClean="0"/>
          </a:p>
          <a:p>
            <a:r>
              <a:rPr lang="en-US" baseline="0" smtClean="0"/>
              <a:t>Insert hydrologic opt model</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t>IPCC change between 1980 to 1999 and 2080 to 2099, averaged over 21 models</a:t>
            </a:r>
            <a:endParaRPr lang="en-US" sz="1200" smtClean="0">
              <a:hlinkClick r:id="rId3"/>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hlinkClick r:id="rId3"/>
              </a:rPr>
              <a:t>http://www.ipcc.ch/publications_and_data/ar4/wg1/en/figure-11-12.html</a:t>
            </a:r>
            <a:endParaRPr lang="en-US" sz="1200" smtClean="0"/>
          </a:p>
          <a:p>
            <a:endParaRPr lang="en-US"/>
          </a:p>
        </p:txBody>
      </p:sp>
    </p:spTree>
    <p:extLst>
      <p:ext uri="{BB962C8B-B14F-4D97-AF65-F5344CB8AC3E}">
        <p14:creationId xmlns:p14="http://schemas.microsoft.com/office/powerpoint/2010/main" val="2777854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Business As</a:t>
            </a:r>
            <a:r>
              <a:rPr lang="en-US" baseline="0" smtClean="0"/>
              <a:t> Usual, Progressive (conservation-minded)</a:t>
            </a:r>
          </a:p>
          <a:p>
            <a:r>
              <a:rPr lang="en-US" baseline="0" smtClean="0"/>
              <a:t>Decision-scaling: Vulnerability assessment of water resources </a:t>
            </a:r>
            <a:r>
              <a:rPr lang="en-US" baseline="0" err="1" smtClean="0"/>
              <a:t>eg</a:t>
            </a:r>
            <a:r>
              <a:rPr lang="en-US" baseline="0" smtClean="0"/>
              <a:t>. Strength of dry season MAM rainfall depends on NAO; pick climate scenarios that show changes in MAM rain fall – not all available scenarios. Model simulates particular parameter well and works well in region </a:t>
            </a:r>
          </a:p>
          <a:p>
            <a:endParaRPr lang="en-US" baseline="0" smtClean="0"/>
          </a:p>
          <a:p>
            <a:r>
              <a:rPr lang="en-US" baseline="0" smtClean="0"/>
              <a:t>Insert hydrologic opt model</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t>IPCC change between 1980 to 1999 and 2080 to 2099, averaged over 21 models</a:t>
            </a:r>
            <a:endParaRPr lang="en-US" sz="1200" smtClean="0">
              <a:hlinkClick r:id="rId3"/>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hlinkClick r:id="rId3"/>
              </a:rPr>
              <a:t>http://www.ipcc.ch/publications_and_data/ar4/wg1/en/figure-11-12.html</a:t>
            </a:r>
            <a:endParaRPr lang="en-US" sz="1200" smtClean="0"/>
          </a:p>
          <a:p>
            <a:endParaRPr lang="en-US"/>
          </a:p>
        </p:txBody>
      </p:sp>
    </p:spTree>
    <p:extLst>
      <p:ext uri="{BB962C8B-B14F-4D97-AF65-F5344CB8AC3E}">
        <p14:creationId xmlns:p14="http://schemas.microsoft.com/office/powerpoint/2010/main" val="2777854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Business As</a:t>
            </a:r>
            <a:r>
              <a:rPr lang="en-US" baseline="0" smtClean="0"/>
              <a:t> Usual, Progressive (conservation-minded)</a:t>
            </a:r>
          </a:p>
          <a:p>
            <a:r>
              <a:rPr lang="en-US" baseline="0" smtClean="0"/>
              <a:t>Decision-scaling: Vulnerability assessment of water resources </a:t>
            </a:r>
            <a:r>
              <a:rPr lang="en-US" baseline="0" err="1" smtClean="0"/>
              <a:t>eg</a:t>
            </a:r>
            <a:r>
              <a:rPr lang="en-US" baseline="0" smtClean="0"/>
              <a:t>. Strength of dry season MAM rainfall depends on NAO; pick climate scenarios that show changes in MAM rain fall – not all available scenarios. Model simulates particular parameter well and works well in region </a:t>
            </a:r>
          </a:p>
          <a:p>
            <a:endParaRPr lang="en-US" baseline="0" smtClean="0"/>
          </a:p>
          <a:p>
            <a:r>
              <a:rPr lang="en-US" baseline="0" smtClean="0"/>
              <a:t>Insert hydrologic opt model</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t>IPCC change between 1980 to 1999 and 2080 to 2099, averaged over 21 models</a:t>
            </a:r>
            <a:endParaRPr lang="en-US" sz="1200" smtClean="0">
              <a:hlinkClick r:id="rId3"/>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hlinkClick r:id="rId3"/>
              </a:rPr>
              <a:t>http://www.ipcc.ch/publications_and_data/ar4/wg1/en/figure-11-12.html</a:t>
            </a:r>
            <a:endParaRPr lang="en-US" sz="1200" smtClean="0"/>
          </a:p>
          <a:p>
            <a:endParaRPr lang="en-US"/>
          </a:p>
        </p:txBody>
      </p:sp>
    </p:spTree>
    <p:extLst>
      <p:ext uri="{BB962C8B-B14F-4D97-AF65-F5344CB8AC3E}">
        <p14:creationId xmlns:p14="http://schemas.microsoft.com/office/powerpoint/2010/main" val="2777854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Business As</a:t>
            </a:r>
            <a:r>
              <a:rPr lang="en-US" baseline="0" smtClean="0"/>
              <a:t> Usual, Progressive (conservation-minded)</a:t>
            </a:r>
          </a:p>
          <a:p>
            <a:r>
              <a:rPr lang="en-US" baseline="0" smtClean="0"/>
              <a:t>Decision-scaling: Vulnerability assessment of water resources </a:t>
            </a:r>
            <a:r>
              <a:rPr lang="en-US" baseline="0" err="1" smtClean="0"/>
              <a:t>eg</a:t>
            </a:r>
            <a:r>
              <a:rPr lang="en-US" baseline="0" smtClean="0"/>
              <a:t>. Strength of dry season MAM rainfall depends on NAO; pick climate scenarios that show changes in MAM rain fall – not all available scenarios. Model simulates particular parameter well and works well in region </a:t>
            </a:r>
          </a:p>
          <a:p>
            <a:endParaRPr lang="en-US" baseline="0" smtClean="0"/>
          </a:p>
          <a:p>
            <a:r>
              <a:rPr lang="en-US" baseline="0" smtClean="0"/>
              <a:t>Insert hydrologic opt model</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t>IPCC change between 1980 to 1999 and 2080 to 2099, averaged over 21 models</a:t>
            </a:r>
            <a:endParaRPr lang="en-US" sz="1200" smtClean="0">
              <a:hlinkClick r:id="rId3"/>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hlinkClick r:id="rId3"/>
              </a:rPr>
              <a:t>http://www.ipcc.ch/publications_and_data/ar4/wg1/en/figure-11-12.html</a:t>
            </a:r>
            <a:endParaRPr lang="en-US" sz="1200" smtClean="0"/>
          </a:p>
          <a:p>
            <a:endParaRPr lang="en-US"/>
          </a:p>
        </p:txBody>
      </p:sp>
    </p:spTree>
    <p:extLst>
      <p:ext uri="{BB962C8B-B14F-4D97-AF65-F5344CB8AC3E}">
        <p14:creationId xmlns:p14="http://schemas.microsoft.com/office/powerpoint/2010/main" val="2777854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7" name="Slide Number Placeholder 3"/>
          <p:cNvSpPr>
            <a:spLocks noGrp="1"/>
          </p:cNvSpPr>
          <p:nvPr>
            <p:ph type="sldNum" sz="quarter" idx="5"/>
          </p:nvPr>
        </p:nvSpPr>
        <p:spPr bwMode="auto">
          <a:xfrm>
            <a:off x="3884613" y="8737988"/>
            <a:ext cx="2971800" cy="459978"/>
          </a:xfrm>
          <a:prstGeom prst="rect">
            <a:avLst/>
          </a:prstGeom>
          <a:ln>
            <a:miter lim="800000"/>
            <a:headEnd/>
            <a:tailEnd/>
          </a:ln>
        </p:spPr>
        <p:txBody>
          <a:bodyPr wrap="square" numCol="1" anchorCtr="0" compatLnSpc="1">
            <a:prstTxWarp prst="textNoShape">
              <a:avLst/>
            </a:prstTxWarp>
          </a:bodyPr>
          <a:lstStyle/>
          <a:p>
            <a:pPr>
              <a:defRPr/>
            </a:pPr>
            <a:fld id="{80155134-C1F2-44E1-A03D-06941CDD17A5}" type="slidenum">
              <a:rPr lang="en-US">
                <a:solidFill>
                  <a:prstClr val="black"/>
                </a:solidFill>
              </a:rPr>
              <a:pPr>
                <a:defRPr/>
              </a:pPr>
              <a:t>12</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7" name="Slide Number Placeholder 3"/>
          <p:cNvSpPr>
            <a:spLocks noGrp="1"/>
          </p:cNvSpPr>
          <p:nvPr>
            <p:ph type="sldNum" sz="quarter" idx="5"/>
          </p:nvPr>
        </p:nvSpPr>
        <p:spPr bwMode="auto">
          <a:xfrm>
            <a:off x="3884613" y="8737988"/>
            <a:ext cx="2971800" cy="459978"/>
          </a:xfrm>
          <a:prstGeom prst="rect">
            <a:avLst/>
          </a:prstGeom>
          <a:ln>
            <a:miter lim="800000"/>
            <a:headEnd/>
            <a:tailEnd/>
          </a:ln>
        </p:spPr>
        <p:txBody>
          <a:bodyPr wrap="square" numCol="1" anchorCtr="0" compatLnSpc="1">
            <a:prstTxWarp prst="textNoShape">
              <a:avLst/>
            </a:prstTxWarp>
          </a:bodyPr>
          <a:lstStyle/>
          <a:p>
            <a:pPr>
              <a:defRPr/>
            </a:pPr>
            <a:fld id="{80155134-C1F2-44E1-A03D-06941CDD17A5}" type="slidenum">
              <a:rPr lang="en-US">
                <a:solidFill>
                  <a:prstClr val="black"/>
                </a:solidFill>
              </a:rPr>
              <a:pPr>
                <a:defRPr/>
              </a:pPr>
              <a:t>20</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737988"/>
            <a:ext cx="2971800" cy="459978"/>
          </a:xfrm>
          <a:prstGeom prst="rect">
            <a:avLst/>
          </a:prstGeom>
        </p:spPr>
        <p:txBody>
          <a:bodyPr/>
          <a:lstStyle/>
          <a:p>
            <a:fld id="{C132611D-5592-4CEB-9931-346C879DA360}" type="slidenum">
              <a:rPr lang="en-US" smtClean="0"/>
              <a:t>22</a:t>
            </a:fld>
            <a:endParaRPr lang="en-US"/>
          </a:p>
        </p:txBody>
      </p:sp>
    </p:spTree>
    <p:extLst>
      <p:ext uri="{BB962C8B-B14F-4D97-AF65-F5344CB8AC3E}">
        <p14:creationId xmlns:p14="http://schemas.microsoft.com/office/powerpoint/2010/main" val="31647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'All estimates' of SCC is the mean of the estimates of all published authors (311), peer reviewed as well as grey literature. So they tend to be higher. Among the peer reviewed ones, the SCC value goes down. The differences in the rates is mainly because of the discount rates used or the rate of time preference used. </a:t>
            </a:r>
            <a:r>
              <a:rPr lang="en-US" sz="1200" kern="1200" smtClean="0">
                <a:solidFill>
                  <a:schemeClr val="tx1"/>
                </a:solidFill>
                <a:effectLst/>
                <a:latin typeface="Times New Roman" pitchFamily="18" charset="0"/>
                <a:ea typeface="+mn-ea"/>
                <a:cs typeface="+mn-cs"/>
              </a:rPr>
              <a:t>The </a:t>
            </a:r>
            <a:r>
              <a:rPr lang="en-US" sz="1200" kern="1200" dirty="0" smtClean="0">
                <a:solidFill>
                  <a:schemeClr val="tx1"/>
                </a:solidFill>
                <a:effectLst/>
                <a:latin typeface="Times New Roman" pitchFamily="18" charset="0"/>
                <a:ea typeface="+mn-ea"/>
                <a:cs typeface="+mn-cs"/>
              </a:rPr>
              <a:t>peer reviewed authors generally use conservative rates for the discount etc. </a:t>
            </a:r>
            <a:endParaRPr lang="en-US" sz="1200" kern="1200" dirty="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3105230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7" name="Slide Number Placeholder 3"/>
          <p:cNvSpPr>
            <a:spLocks noGrp="1"/>
          </p:cNvSpPr>
          <p:nvPr>
            <p:ph type="sldNum" sz="quarter" idx="5"/>
          </p:nvPr>
        </p:nvSpPr>
        <p:spPr bwMode="auto">
          <a:xfrm>
            <a:off x="3884613" y="8737988"/>
            <a:ext cx="2971800" cy="459978"/>
          </a:xfrm>
          <a:prstGeom prst="rect">
            <a:avLst/>
          </a:prstGeom>
          <a:ln>
            <a:miter lim="800000"/>
            <a:headEnd/>
            <a:tailEnd/>
          </a:ln>
        </p:spPr>
        <p:txBody>
          <a:bodyPr wrap="square" numCol="1" anchorCtr="0" compatLnSpc="1">
            <a:prstTxWarp prst="textNoShape">
              <a:avLst/>
            </a:prstTxWarp>
          </a:bodyPr>
          <a:lstStyle/>
          <a:p>
            <a:pPr>
              <a:defRPr/>
            </a:pPr>
            <a:fld id="{80155134-C1F2-44E1-A03D-06941CDD17A5}" type="slidenum">
              <a:rPr lang="en-US">
                <a:solidFill>
                  <a:prstClr val="black"/>
                </a:solidFill>
              </a:rPr>
              <a:pPr>
                <a:defRPr/>
              </a:pPr>
              <a:t>34</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Figure 3. </a:t>
            </a:r>
            <a:r>
              <a:rPr kumimoji="0" lang="en-US" sz="12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Conceptual framework for the trophic and fisheries component, showing the factors influencing the abundance &amp; distribution of fishes in </a:t>
            </a:r>
            <a:r>
              <a:rPr kumimoji="0" lang="en-US" sz="1200" b="0" i="0" u="none" strike="noStrike" cap="none" normalizeH="0" baseline="0" err="1" smtClean="0">
                <a:ln>
                  <a:noFill/>
                </a:ln>
                <a:solidFill>
                  <a:schemeClr val="tx1"/>
                </a:solidFill>
                <a:effectLst/>
                <a:latin typeface="Times New Roman" pitchFamily="18" charset="0"/>
                <a:ea typeface="MS Mincho" pitchFamily="49" charset="-128"/>
                <a:cs typeface="Times New Roman" pitchFamily="18" charset="0"/>
              </a:rPr>
              <a:t>ecotonal</a:t>
            </a:r>
            <a:r>
              <a:rPr kumimoji="0" lang="en-US" sz="12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habitats in the southern Everglades, and implications across multiple ecological scales</a:t>
            </a:r>
            <a:endParaRPr lang="en-US"/>
          </a:p>
        </p:txBody>
      </p:sp>
    </p:spTree>
    <p:extLst>
      <p:ext uri="{BB962C8B-B14F-4D97-AF65-F5344CB8AC3E}">
        <p14:creationId xmlns:p14="http://schemas.microsoft.com/office/powerpoint/2010/main" val="2959513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Times New Roman" pitchFamily="18" charset="0"/>
                <a:ea typeface="+mn-ea"/>
                <a:cs typeface="+mn-cs"/>
              </a:rPr>
              <a:t>Community structure (2004-2010) for the upper Shark River. Key recreational species are shown in white text. Functional groups are color-coded: freshwater predators (green), freshwater prey (yellow), estuarine predators (dark blue), nonnative taxa (orange-red), and estuarine prey (light blue). </a:t>
            </a:r>
            <a:endParaRPr lang="en-US"/>
          </a:p>
        </p:txBody>
      </p:sp>
    </p:spTree>
    <p:extLst>
      <p:ext uri="{BB962C8B-B14F-4D97-AF65-F5344CB8AC3E}">
        <p14:creationId xmlns:p14="http://schemas.microsoft.com/office/powerpoint/2010/main" val="2959513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152400"/>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152400"/>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762000"/>
          </a:xfrm>
          <a:ln>
            <a:noFill/>
          </a:ln>
        </p:spPr>
        <p:txBody>
          <a:bodyPr/>
          <a:lstStyle>
            <a:lvl1pPr>
              <a:defRPr baseline="0">
                <a:effectLst/>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762000" y="1143000"/>
            <a:ext cx="4038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143000"/>
            <a:ext cx="4038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143000"/>
            <a:ext cx="4038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53000" y="1143000"/>
            <a:ext cx="40386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3000" y="3962400"/>
            <a:ext cx="40386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143000"/>
            <a:ext cx="4038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53000" y="1143000"/>
            <a:ext cx="40386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3000" y="3962400"/>
            <a:ext cx="40386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143000"/>
            <a:ext cx="40386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143000"/>
            <a:ext cx="40386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39713" y="0"/>
            <a:ext cx="74612" cy="6858000"/>
          </a:xfrm>
          <a:prstGeom prst="rect">
            <a:avLst/>
          </a:prstGeom>
          <a:gradFill rotWithShape="0">
            <a:gsLst>
              <a:gs pos="0">
                <a:srgbClr val="676632"/>
              </a:gs>
              <a:gs pos="100000">
                <a:srgbClr val="676632">
                  <a:gamma/>
                  <a:tint val="0"/>
                  <a:invGamma/>
                </a:srgbClr>
              </a:gs>
            </a:gsLst>
            <a:lin ang="5400000" scaled="1"/>
          </a:gradFill>
          <a:ln w="12700">
            <a:noFill/>
            <a:prstDash val="dash"/>
            <a:miter lim="800000"/>
            <a:headEnd/>
            <a:tailEnd/>
          </a:ln>
          <a:effectLst/>
        </p:spPr>
        <p:txBody>
          <a:bodyPr wrap="none" anchor="ctr"/>
          <a:lstStyle/>
          <a:p>
            <a:endParaRPr lang="en-US"/>
          </a:p>
        </p:txBody>
      </p:sp>
      <p:sp>
        <p:nvSpPr>
          <p:cNvPr id="1027" name="Rectangle 3"/>
          <p:cNvSpPr>
            <a:spLocks noChangeArrowheads="1"/>
          </p:cNvSpPr>
          <p:nvPr/>
        </p:nvSpPr>
        <p:spPr bwMode="auto">
          <a:xfrm>
            <a:off x="0" y="152400"/>
            <a:ext cx="9144000" cy="762000"/>
          </a:xfrm>
          <a:prstGeom prst="rect">
            <a:avLst/>
          </a:prstGeom>
          <a:solidFill>
            <a:srgbClr val="D9D8B0"/>
          </a:solidFill>
          <a:ln w="12700">
            <a:noFill/>
            <a:prstDash val="dash"/>
            <a:miter lim="800000"/>
            <a:headEnd/>
            <a:tailEnd/>
          </a:ln>
          <a:effectLst/>
        </p:spPr>
        <p:txBody>
          <a:bodyPr wrap="none" anchor="ctr"/>
          <a:lstStyle/>
          <a:p>
            <a:endParaRPr lang="en-US"/>
          </a:p>
        </p:txBody>
      </p:sp>
      <p:sp>
        <p:nvSpPr>
          <p:cNvPr id="1028" name="Rectangle 4"/>
          <p:cNvSpPr>
            <a:spLocks noGrp="1" noChangeArrowheads="1"/>
          </p:cNvSpPr>
          <p:nvPr>
            <p:ph type="title"/>
          </p:nvPr>
        </p:nvSpPr>
        <p:spPr bwMode="auto">
          <a:xfrm>
            <a:off x="762000" y="152400"/>
            <a:ext cx="8229600" cy="762000"/>
          </a:xfrm>
          <a:prstGeom prst="rect">
            <a:avLst/>
          </a:prstGeom>
          <a:noFill/>
          <a:ln w="12700">
            <a:noFill/>
            <a:miter lim="800000"/>
            <a:headEnd/>
            <a:tailEnd/>
          </a:ln>
          <a:effectLst>
            <a:outerShdw dist="35921" dir="2700000" algn="ctr" rotWithShape="0">
              <a:srgbClr val="4A4924"/>
            </a:outerShdw>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762000" y="1143000"/>
            <a:ext cx="8229600" cy="54864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ChangeArrowheads="1"/>
          </p:cNvSpPr>
          <p:nvPr/>
        </p:nvSpPr>
        <p:spPr bwMode="auto">
          <a:xfrm>
            <a:off x="342900" y="0"/>
            <a:ext cx="304800" cy="6858000"/>
          </a:xfrm>
          <a:prstGeom prst="rect">
            <a:avLst/>
          </a:prstGeom>
          <a:gradFill rotWithShape="0">
            <a:gsLst>
              <a:gs pos="0">
                <a:srgbClr val="676632"/>
              </a:gs>
              <a:gs pos="100000">
                <a:srgbClr val="676632">
                  <a:gamma/>
                  <a:tint val="0"/>
                  <a:invGamma/>
                </a:srgbClr>
              </a:gs>
            </a:gsLst>
            <a:lin ang="5400000" scaled="1"/>
          </a:gradFill>
          <a:ln w="12700">
            <a:noFill/>
            <a:prstDash val="dash"/>
            <a:miter lim="800000"/>
            <a:headEnd/>
            <a:tailEnd/>
          </a:ln>
          <a:effectLst/>
        </p:spPr>
        <p:txBody>
          <a:bodyPr wrap="none" anchor="ctr"/>
          <a:lstStyle/>
          <a:p>
            <a:endParaRPr lang="en-US"/>
          </a:p>
        </p:txBody>
      </p:sp>
      <p:sp>
        <p:nvSpPr>
          <p:cNvPr id="1031" name="Rectangle 7"/>
          <p:cNvSpPr>
            <a:spLocks noChangeArrowheads="1"/>
          </p:cNvSpPr>
          <p:nvPr/>
        </p:nvSpPr>
        <p:spPr bwMode="auto">
          <a:xfrm>
            <a:off x="71438" y="0"/>
            <a:ext cx="138112" cy="6858000"/>
          </a:xfrm>
          <a:prstGeom prst="rect">
            <a:avLst/>
          </a:prstGeom>
          <a:gradFill rotWithShape="0">
            <a:gsLst>
              <a:gs pos="0">
                <a:srgbClr val="676632"/>
              </a:gs>
              <a:gs pos="100000">
                <a:srgbClr val="676632">
                  <a:gamma/>
                  <a:tint val="0"/>
                  <a:invGamma/>
                </a:srgbClr>
              </a:gs>
            </a:gsLst>
            <a:lin ang="5400000" scaled="1"/>
          </a:gradFill>
          <a:ln w="12700">
            <a:noFill/>
            <a:prstDash val="dash"/>
            <a:miter lim="800000"/>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rtl="0" eaLnBrk="0" fontAlgn="base" hangingPunct="0">
        <a:spcBef>
          <a:spcPct val="0"/>
        </a:spcBef>
        <a:spcAft>
          <a:spcPct val="0"/>
        </a:spcAft>
        <a:defRPr sz="3600">
          <a:solidFill>
            <a:srgbClr val="000099"/>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2pPr>
      <a:lvl3pPr algn="l" rtl="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3pPr>
      <a:lvl4pPr algn="l" rtl="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4pPr>
      <a:lvl5pPr algn="l" rtl="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5pPr>
      <a:lvl6pPr marL="457200" algn="l" rtl="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6pPr>
      <a:lvl7pPr marL="914400" algn="l" rtl="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7pPr>
      <a:lvl8pPr marL="1371600" algn="l" rtl="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8pPr>
      <a:lvl9pPr marL="1828800" algn="l" rtl="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9pPr>
    </p:titleStyle>
    <p:bodyStyle>
      <a:lvl1pPr marL="341313" indent="-341313" algn="l" rtl="0" eaLnBrk="0" fontAlgn="base" hangingPunct="0">
        <a:spcBef>
          <a:spcPct val="10000"/>
        </a:spcBef>
        <a:spcAft>
          <a:spcPct val="30000"/>
        </a:spcAft>
        <a:buClr>
          <a:srgbClr val="4A4924"/>
        </a:buClr>
        <a:buSzPct val="85000"/>
        <a:buFont typeface="Wingdings" pitchFamily="2" charset="2"/>
        <a:buChar char="l"/>
        <a:defRPr sz="2400">
          <a:solidFill>
            <a:srgbClr val="4A4924"/>
          </a:solidFill>
          <a:latin typeface="+mn-lt"/>
          <a:ea typeface="+mn-ea"/>
          <a:cs typeface="+mn-cs"/>
        </a:defRPr>
      </a:lvl1pPr>
      <a:lvl2pPr marL="741363" indent="-285750" algn="l" rtl="0" eaLnBrk="0" fontAlgn="base" hangingPunct="0">
        <a:spcBef>
          <a:spcPct val="0"/>
        </a:spcBef>
        <a:spcAft>
          <a:spcPct val="10000"/>
        </a:spcAft>
        <a:buSzPct val="70000"/>
        <a:buFont typeface="Wingdings" pitchFamily="2" charset="2"/>
        <a:buChar char="l"/>
        <a:defRPr sz="2000" b="1">
          <a:solidFill>
            <a:srgbClr val="676632"/>
          </a:solidFill>
          <a:latin typeface="+mn-lt"/>
        </a:defRPr>
      </a:lvl2pPr>
      <a:lvl3pPr marL="1260475" indent="-228600" algn="l" rtl="0" eaLnBrk="0" fontAlgn="base" hangingPunct="0">
        <a:spcBef>
          <a:spcPct val="20000"/>
        </a:spcBef>
        <a:spcAft>
          <a:spcPct val="0"/>
        </a:spcAft>
        <a:buSzPct val="100000"/>
        <a:buChar char="•"/>
        <a:defRPr sz="2000">
          <a:solidFill>
            <a:srgbClr val="4A4924"/>
          </a:solidFill>
          <a:latin typeface="+mn-lt"/>
        </a:defRPr>
      </a:lvl3pPr>
      <a:lvl4pPr marL="1603375" indent="-228600" algn="l" rtl="0" eaLnBrk="0" fontAlgn="base" hangingPunct="0">
        <a:spcBef>
          <a:spcPct val="20000"/>
        </a:spcBef>
        <a:spcAft>
          <a:spcPct val="0"/>
        </a:spcAft>
        <a:buSzPct val="100000"/>
        <a:buChar char="–"/>
        <a:defRPr sz="2000">
          <a:solidFill>
            <a:srgbClr val="4A4924"/>
          </a:solidFill>
          <a:latin typeface="+mn-lt"/>
        </a:defRPr>
      </a:lvl4pPr>
      <a:lvl5pPr marL="2057400" indent="-228600" algn="l" rtl="0" eaLnBrk="0" fontAlgn="base" hangingPunct="0">
        <a:spcBef>
          <a:spcPct val="20000"/>
        </a:spcBef>
        <a:spcAft>
          <a:spcPct val="0"/>
        </a:spcAft>
        <a:buSzPct val="100000"/>
        <a:buChar char="»"/>
        <a:defRPr sz="2000">
          <a:solidFill>
            <a:srgbClr val="4A4924"/>
          </a:solidFill>
          <a:latin typeface="+mn-lt"/>
        </a:defRPr>
      </a:lvl5pPr>
      <a:lvl6pPr marL="2514600" indent="-228600" algn="l" rtl="0" eaLnBrk="0" fontAlgn="base" hangingPunct="0">
        <a:spcBef>
          <a:spcPct val="20000"/>
        </a:spcBef>
        <a:spcAft>
          <a:spcPct val="0"/>
        </a:spcAft>
        <a:buSzPct val="100000"/>
        <a:buChar char="»"/>
        <a:defRPr sz="2000">
          <a:solidFill>
            <a:srgbClr val="4A4924"/>
          </a:solidFill>
          <a:latin typeface="+mn-lt"/>
        </a:defRPr>
      </a:lvl6pPr>
      <a:lvl7pPr marL="2971800" indent="-228600" algn="l" rtl="0" eaLnBrk="0" fontAlgn="base" hangingPunct="0">
        <a:spcBef>
          <a:spcPct val="20000"/>
        </a:spcBef>
        <a:spcAft>
          <a:spcPct val="0"/>
        </a:spcAft>
        <a:buSzPct val="100000"/>
        <a:buChar char="»"/>
        <a:defRPr sz="2000">
          <a:solidFill>
            <a:srgbClr val="4A4924"/>
          </a:solidFill>
          <a:latin typeface="+mn-lt"/>
        </a:defRPr>
      </a:lvl7pPr>
      <a:lvl8pPr marL="3429000" indent="-228600" algn="l" rtl="0" eaLnBrk="0" fontAlgn="base" hangingPunct="0">
        <a:spcBef>
          <a:spcPct val="20000"/>
        </a:spcBef>
        <a:spcAft>
          <a:spcPct val="0"/>
        </a:spcAft>
        <a:buSzPct val="100000"/>
        <a:buChar char="»"/>
        <a:defRPr sz="2000">
          <a:solidFill>
            <a:srgbClr val="4A4924"/>
          </a:solidFill>
          <a:latin typeface="+mn-lt"/>
        </a:defRPr>
      </a:lvl8pPr>
      <a:lvl9pPr marL="3886200" indent="-228600" algn="l" rtl="0" eaLnBrk="0" fontAlgn="base" hangingPunct="0">
        <a:spcBef>
          <a:spcPct val="20000"/>
        </a:spcBef>
        <a:spcAft>
          <a:spcPct val="0"/>
        </a:spcAft>
        <a:buSzPct val="100000"/>
        <a:buChar char="»"/>
        <a:defRPr sz="2000">
          <a:solidFill>
            <a:srgbClr val="4A492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hyperlink" Target="http://www.nsf.gov/index.jsp"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www.economist.com/printedition/2013-01-26"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52.emf"/><Relationship Id="rId3" Type="http://schemas.openxmlformats.org/officeDocument/2006/relationships/image" Target="../media/image43.png"/><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www.usgs.gov/" TargetMode="External"/><Relationship Id="rId11" Type="http://schemas.openxmlformats.org/officeDocument/2006/relationships/image" Target="../media/image50.emf"/><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9.tif"/><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hec.usace.army.mil/software/hec-resprm/index.html"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notesSlide" Target="../notesSlides/notesSlide2.xml"/><Relationship Id="rId7" Type="http://schemas.openxmlformats.org/officeDocument/2006/relationships/image" Target="../media/image3.gif"/><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png"/><Relationship Id="rId5" Type="http://schemas.openxmlformats.org/officeDocument/2006/relationships/hyperlink" Target="http://www.nsf.gov/index.jsp" TargetMode="External"/><Relationship Id="rId4" Type="http://schemas.openxmlformats.org/officeDocument/2006/relationships/image" Target="../media/image1.jpeg"/><Relationship Id="rId9"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4.emf"/></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71.gif"/><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75.emf"/></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7.tif"/><Relationship Id="rId2" Type="http://schemas.openxmlformats.org/officeDocument/2006/relationships/image" Target="../media/image76.jpg"/><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tif"/></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59.tif"/><Relationship Id="rId2" Type="http://schemas.openxmlformats.org/officeDocument/2006/relationships/image" Target="../media/image81.tiff"/><Relationship Id="rId1" Type="http://schemas.openxmlformats.org/officeDocument/2006/relationships/slideLayout" Target="../slideLayouts/slideLayout12.xml"/><Relationship Id="rId6" Type="http://schemas.openxmlformats.org/officeDocument/2006/relationships/image" Target="../media/image84.jpeg"/><Relationship Id="rId5" Type="http://schemas.openxmlformats.org/officeDocument/2006/relationships/image" Target="../media/image83.wmf"/><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28600" y="0"/>
            <a:ext cx="1219200" cy="6858000"/>
          </a:xfrm>
          <a:prstGeom prst="rect">
            <a:avLst/>
          </a:prstGeom>
          <a:solidFill>
            <a:srgbClr val="D9D8B0"/>
          </a:solidFill>
          <a:ln w="12700">
            <a:noFill/>
            <a:prstDash val="dash"/>
            <a:miter lim="800000"/>
            <a:headEnd/>
            <a:tailEnd/>
          </a:ln>
          <a:effectLst/>
        </p:spPr>
        <p:txBody>
          <a:bodyPr wrap="none" anchor="ctr"/>
          <a:lstStyle/>
          <a:p>
            <a:pPr algn="ctr"/>
            <a:endParaRPr lang="en-US">
              <a:effectLst>
                <a:outerShdw blurRad="38100" dist="38100" dir="2700000" algn="tl">
                  <a:srgbClr val="FFFFFF"/>
                </a:outerShdw>
              </a:effectLst>
            </a:endParaRPr>
          </a:p>
        </p:txBody>
      </p:sp>
      <p:sp>
        <p:nvSpPr>
          <p:cNvPr id="4100" name="Rectangle 4"/>
          <p:cNvSpPr>
            <a:spLocks noChangeArrowheads="1"/>
          </p:cNvSpPr>
          <p:nvPr/>
        </p:nvSpPr>
        <p:spPr bwMode="auto">
          <a:xfrm>
            <a:off x="0" y="0"/>
            <a:ext cx="1600200" cy="6858000"/>
          </a:xfrm>
          <a:prstGeom prst="rect">
            <a:avLst/>
          </a:prstGeom>
          <a:noFill/>
          <a:ln w="12700">
            <a:noFill/>
            <a:prstDash val="dash"/>
            <a:miter lim="800000"/>
            <a:headEnd/>
            <a:tailEnd/>
          </a:ln>
          <a:effectLst/>
        </p:spPr>
        <p:txBody>
          <a:bodyPr wrap="none" anchor="ctr"/>
          <a:lstStyle/>
          <a:p>
            <a:endParaRPr lang="en-US"/>
          </a:p>
        </p:txBody>
      </p:sp>
      <p:sp>
        <p:nvSpPr>
          <p:cNvPr id="4102" name="Rectangle 6"/>
          <p:cNvSpPr>
            <a:spLocks noGrp="1" noChangeArrowheads="1"/>
          </p:cNvSpPr>
          <p:nvPr>
            <p:ph type="ctrTitle"/>
          </p:nvPr>
        </p:nvSpPr>
        <p:spPr>
          <a:xfrm>
            <a:off x="1447800" y="381000"/>
            <a:ext cx="7518400" cy="1524000"/>
          </a:xfrm>
          <a:noFill/>
          <a:ln/>
          <a:effectLst/>
        </p:spPr>
        <p:txBody>
          <a:bodyPr/>
          <a:lstStyle/>
          <a:p>
            <a:pPr algn="ctr" defTabSz="587375">
              <a:tabLst>
                <a:tab pos="1300163" algn="l"/>
                <a:tab pos="4229100" algn="l"/>
              </a:tabLst>
            </a:pPr>
            <a:r>
              <a:rPr lang="en-US" sz="2800" b="1" dirty="0">
                <a:effectLst/>
              </a:rPr>
              <a:t>National Science Foundation Water, Sustainability, and Climate Project for South Florida: </a:t>
            </a:r>
            <a:r>
              <a:rPr lang="en-US" sz="2800" b="1" dirty="0" smtClean="0">
                <a:effectLst/>
              </a:rPr>
              <a:t/>
            </a:r>
            <a:br>
              <a:rPr lang="en-US" sz="2800" b="1" dirty="0" smtClean="0">
                <a:effectLst/>
              </a:rPr>
            </a:br>
            <a:r>
              <a:rPr lang="en-US" sz="2800" b="1" dirty="0" smtClean="0">
                <a:effectLst/>
              </a:rPr>
              <a:t>Hydro-economics </a:t>
            </a:r>
            <a:r>
              <a:rPr lang="en-US" sz="2800" b="1" dirty="0">
                <a:effectLst/>
              </a:rPr>
              <a:t>and Ecosystems</a:t>
            </a:r>
            <a:endParaRPr lang="en-US" sz="2800" b="1" dirty="0"/>
          </a:p>
        </p:txBody>
      </p:sp>
      <p:sp>
        <p:nvSpPr>
          <p:cNvPr id="4103" name="Rectangle 7"/>
          <p:cNvSpPr>
            <a:spLocks noGrp="1" noChangeArrowheads="1"/>
          </p:cNvSpPr>
          <p:nvPr>
            <p:ph type="subTitle" idx="1"/>
          </p:nvPr>
        </p:nvSpPr>
        <p:spPr>
          <a:xfrm>
            <a:off x="1905000" y="2667000"/>
            <a:ext cx="2286000" cy="1143000"/>
          </a:xfrm>
          <a:noFill/>
          <a:ln/>
        </p:spPr>
        <p:txBody>
          <a:bodyPr/>
          <a:lstStyle/>
          <a:p>
            <a:pPr algn="l"/>
            <a:r>
              <a:rPr lang="en-US" sz="2500" b="1">
                <a:solidFill>
                  <a:srgbClr val="7F7D3D"/>
                </a:solidFill>
                <a:effectLst>
                  <a:outerShdw blurRad="38100" dist="38100" dir="2700000" algn="tl">
                    <a:srgbClr val="C0C0C0"/>
                  </a:outerShdw>
                </a:effectLst>
              </a:rPr>
              <a:t>Mike Sukop</a:t>
            </a:r>
          </a:p>
        </p:txBody>
      </p:sp>
      <p:sp>
        <p:nvSpPr>
          <p:cNvPr id="4105" name="Line 9"/>
          <p:cNvSpPr>
            <a:spLocks noChangeShapeType="1"/>
          </p:cNvSpPr>
          <p:nvPr/>
        </p:nvSpPr>
        <p:spPr bwMode="auto">
          <a:xfrm>
            <a:off x="1752600" y="2286000"/>
            <a:ext cx="7162800" cy="0"/>
          </a:xfrm>
          <a:prstGeom prst="line">
            <a:avLst/>
          </a:prstGeom>
          <a:noFill/>
          <a:ln w="25400">
            <a:solidFill>
              <a:srgbClr val="C2C07E"/>
            </a:solidFill>
            <a:round/>
            <a:headEnd/>
            <a:tailEnd/>
          </a:ln>
          <a:effectLst/>
        </p:spPr>
        <p:txBody>
          <a:bodyPr/>
          <a:lstStyle/>
          <a:p>
            <a:endParaRPr lang="en-US"/>
          </a:p>
        </p:txBody>
      </p:sp>
      <p:sp>
        <p:nvSpPr>
          <p:cNvPr id="5129" name="Rectangle 9"/>
          <p:cNvSpPr>
            <a:spLocks noChangeArrowheads="1"/>
          </p:cNvSpPr>
          <p:nvPr/>
        </p:nvSpPr>
        <p:spPr bwMode="auto">
          <a:xfrm>
            <a:off x="1905000" y="2950536"/>
            <a:ext cx="1981200" cy="762000"/>
          </a:xfrm>
          <a:prstGeom prst="rect">
            <a:avLst/>
          </a:prstGeom>
          <a:noFill/>
          <a:ln w="12700">
            <a:noFill/>
            <a:prstDash val="dash"/>
            <a:miter lim="800000"/>
            <a:headEnd/>
            <a:tailEnd/>
          </a:ln>
          <a:effectLst/>
        </p:spPr>
        <p:txBody>
          <a:bodyPr lIns="90488" tIns="44450" rIns="90488" bIns="44450"/>
          <a:lstStyle/>
          <a:p>
            <a:r>
              <a:rPr lang="en-US" smtClean="0">
                <a:solidFill>
                  <a:srgbClr val="808000"/>
                </a:solidFill>
                <a:latin typeface="Arial Unicode MS" pitchFamily="34" charset="-128"/>
              </a:rPr>
              <a:t>Earth and Environment</a:t>
            </a:r>
            <a:r>
              <a:rPr lang="en-US">
                <a:solidFill>
                  <a:srgbClr val="808000"/>
                </a:solidFill>
                <a:latin typeface="Arial Unicode MS" pitchFamily="34" charset="-128"/>
              </a:rPr>
              <a:t/>
            </a:r>
            <a:br>
              <a:rPr lang="en-US">
                <a:solidFill>
                  <a:srgbClr val="808000"/>
                </a:solidFill>
                <a:latin typeface="Arial Unicode MS" pitchFamily="34" charset="-128"/>
              </a:rPr>
            </a:br>
            <a:endParaRPr lang="en-US">
              <a:solidFill>
                <a:srgbClr val="808000"/>
              </a:solidFill>
              <a:latin typeface="Arial Unicode MS" pitchFamily="34" charset="-128"/>
            </a:endParaRPr>
          </a:p>
        </p:txBody>
      </p:sp>
      <p:pic>
        <p:nvPicPr>
          <p:cNvPr id="273425" name="Picture 1041" descr="FIULogo_H_CMYK"/>
          <p:cNvPicPr>
            <a:picLocks noChangeAspect="1" noChangeArrowheads="1"/>
          </p:cNvPicPr>
          <p:nvPr/>
        </p:nvPicPr>
        <p:blipFill>
          <a:blip r:embed="rId4" cstate="print"/>
          <a:srcRect/>
          <a:stretch>
            <a:fillRect/>
          </a:stretch>
        </p:blipFill>
        <p:spPr bwMode="auto">
          <a:xfrm>
            <a:off x="4419600" y="2760036"/>
            <a:ext cx="4419600" cy="800100"/>
          </a:xfrm>
          <a:prstGeom prst="rect">
            <a:avLst/>
          </a:prstGeom>
          <a:noFill/>
          <a:ln w="9525">
            <a:noFill/>
            <a:miter lim="800000"/>
            <a:headEnd/>
            <a:tailEnd/>
          </a:ln>
        </p:spPr>
      </p:pic>
      <p:sp>
        <p:nvSpPr>
          <p:cNvPr id="17" name="Line 9"/>
          <p:cNvSpPr>
            <a:spLocks noChangeShapeType="1"/>
          </p:cNvSpPr>
          <p:nvPr/>
        </p:nvSpPr>
        <p:spPr bwMode="auto">
          <a:xfrm>
            <a:off x="1752600" y="5562600"/>
            <a:ext cx="7162800" cy="0"/>
          </a:xfrm>
          <a:prstGeom prst="line">
            <a:avLst/>
          </a:prstGeom>
          <a:noFill/>
          <a:ln w="25400">
            <a:solidFill>
              <a:srgbClr val="C2C07E"/>
            </a:solidFill>
            <a:round/>
            <a:headEnd/>
            <a:tailEnd/>
          </a:ln>
          <a:effectLst/>
        </p:spPr>
        <p:txBody>
          <a:bodyPr/>
          <a:lstStyle/>
          <a:p>
            <a:endParaRPr lang="en-US"/>
          </a:p>
        </p:txBody>
      </p:sp>
      <p:pic>
        <p:nvPicPr>
          <p:cNvPr id="19" name="Picture 1036" descr="National Science Foundation">
            <a:hlinkClick r:id="rId5"/>
          </p:cNvPr>
          <p:cNvPicPr>
            <a:picLocks noChangeAspect="1" noChangeArrowheads="1"/>
          </p:cNvPicPr>
          <p:nvPr/>
        </p:nvPicPr>
        <p:blipFill>
          <a:blip r:embed="rId6" cstate="print"/>
          <a:srcRect/>
          <a:stretch>
            <a:fillRect/>
          </a:stretch>
        </p:blipFill>
        <p:spPr bwMode="auto">
          <a:xfrm>
            <a:off x="2286000" y="3962400"/>
            <a:ext cx="5915022" cy="1143000"/>
          </a:xfrm>
          <a:prstGeom prst="rect">
            <a:avLst/>
          </a:prstGeom>
          <a:noFill/>
        </p:spPr>
      </p:pic>
      <p:sp>
        <p:nvSpPr>
          <p:cNvPr id="21" name="Text Box 1040"/>
          <p:cNvSpPr txBox="1">
            <a:spLocks noChangeArrowheads="1"/>
          </p:cNvSpPr>
          <p:nvPr/>
        </p:nvSpPr>
        <p:spPr bwMode="auto">
          <a:xfrm>
            <a:off x="1752600" y="5943600"/>
            <a:ext cx="7391400" cy="6858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defTabSz="587375">
              <a:tabLst>
                <a:tab pos="1300163" algn="l"/>
                <a:tab pos="4229100" algn="l"/>
              </a:tabLst>
            </a:pPr>
            <a:r>
              <a:rPr lang="es-ES" sz="1600" b="1" dirty="0">
                <a:solidFill>
                  <a:srgbClr val="000099"/>
                </a:solidFill>
                <a:effectLst>
                  <a:outerShdw blurRad="38100" dist="38100" dir="2700000" algn="tl">
                    <a:srgbClr val="C0C0C0"/>
                  </a:outerShdw>
                </a:effectLst>
                <a:latin typeface="+mj-lt"/>
                <a:ea typeface="+mj-ea"/>
                <a:cs typeface="+mj-cs"/>
              </a:rPr>
              <a:t>S</a:t>
            </a:r>
            <a:r>
              <a:rPr lang="es-ES" sz="1600" b="1" dirty="0" smtClean="0">
                <a:solidFill>
                  <a:srgbClr val="000099"/>
                </a:solidFill>
                <a:effectLst>
                  <a:outerShdw blurRad="38100" dist="38100" dir="2700000" algn="tl">
                    <a:srgbClr val="C0C0C0"/>
                  </a:outerShdw>
                </a:effectLst>
                <a:latin typeface="+mj-lt"/>
                <a:ea typeface="+mj-ea"/>
                <a:cs typeface="+mj-cs"/>
              </a:rPr>
              <a:t>outh Florida </a:t>
            </a:r>
            <a:r>
              <a:rPr lang="es-ES" sz="1600" b="1" dirty="0" err="1" smtClean="0">
                <a:solidFill>
                  <a:srgbClr val="000099"/>
                </a:solidFill>
                <a:effectLst>
                  <a:outerShdw blurRad="38100" dist="38100" dir="2700000" algn="tl">
                    <a:srgbClr val="C0C0C0"/>
                  </a:outerShdw>
                </a:effectLst>
                <a:latin typeface="+mj-lt"/>
                <a:ea typeface="+mj-ea"/>
                <a:cs typeface="+mj-cs"/>
              </a:rPr>
              <a:t>Hydrologic</a:t>
            </a:r>
            <a:r>
              <a:rPr lang="es-ES" sz="1600" b="1" dirty="0" smtClean="0">
                <a:solidFill>
                  <a:srgbClr val="000099"/>
                </a:solidFill>
                <a:effectLst>
                  <a:outerShdw blurRad="38100" dist="38100" dir="2700000" algn="tl">
                    <a:srgbClr val="C0C0C0"/>
                  </a:outerShdw>
                </a:effectLst>
                <a:latin typeface="+mj-lt"/>
                <a:ea typeface="+mj-ea"/>
                <a:cs typeface="+mj-cs"/>
              </a:rPr>
              <a:t> </a:t>
            </a:r>
            <a:r>
              <a:rPr lang="es-ES" sz="1600" b="1" dirty="0" err="1" smtClean="0">
                <a:solidFill>
                  <a:srgbClr val="000099"/>
                </a:solidFill>
                <a:effectLst>
                  <a:outerShdw blurRad="38100" dist="38100" dir="2700000" algn="tl">
                    <a:srgbClr val="C0C0C0"/>
                  </a:outerShdw>
                </a:effectLst>
                <a:latin typeface="+mj-lt"/>
                <a:ea typeface="+mj-ea"/>
                <a:cs typeface="+mj-cs"/>
              </a:rPr>
              <a:t>Society</a:t>
            </a:r>
            <a:endParaRPr lang="es-ES" sz="1600" b="1" dirty="0">
              <a:solidFill>
                <a:srgbClr val="000099"/>
              </a:solidFill>
              <a:effectLst>
                <a:outerShdw blurRad="38100" dist="38100" dir="2700000" algn="tl">
                  <a:srgbClr val="C0C0C0"/>
                </a:outerShdw>
              </a:effectLst>
              <a:latin typeface="+mj-lt"/>
              <a:ea typeface="+mj-ea"/>
              <a:cs typeface="+mj-cs"/>
            </a:endParaRPr>
          </a:p>
          <a:p>
            <a:pPr defTabSz="587375">
              <a:tabLst>
                <a:tab pos="1300163" algn="l"/>
                <a:tab pos="4229100" algn="l"/>
              </a:tabLst>
            </a:pPr>
            <a:r>
              <a:rPr lang="en-US" sz="1600" b="1" dirty="0" smtClean="0">
                <a:solidFill>
                  <a:srgbClr val="000099"/>
                </a:solidFill>
                <a:effectLst>
                  <a:outerShdw blurRad="38100" dist="38100" dir="2700000" algn="tl">
                    <a:srgbClr val="C0C0C0"/>
                  </a:outerShdw>
                </a:effectLst>
                <a:latin typeface="+mj-lt"/>
                <a:ea typeface="+mj-ea"/>
                <a:cs typeface="+mj-cs"/>
              </a:rPr>
              <a:t>February 6, 2013</a:t>
            </a:r>
            <a:endParaRPr lang="en-US" sz="1600" b="1" dirty="0">
              <a:solidFill>
                <a:srgbClr val="000099"/>
              </a:solidFill>
              <a:effectLst>
                <a:outerShdw blurRad="38100" dist="38100" dir="2700000" algn="tl">
                  <a:srgbClr val="C0C0C0"/>
                </a:outerShdw>
              </a:effectLst>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smtClean="0"/>
              <a:t>Workshop Outcomes</a:t>
            </a:r>
          </a:p>
        </p:txBody>
      </p:sp>
      <p:sp>
        <p:nvSpPr>
          <p:cNvPr id="204805" name="Rectangle 5"/>
          <p:cNvSpPr>
            <a:spLocks noGrp="1" noChangeArrowheads="1"/>
          </p:cNvSpPr>
          <p:nvPr>
            <p:ph type="body" sz="half" idx="1"/>
          </p:nvPr>
        </p:nvSpPr>
        <p:spPr>
          <a:xfrm>
            <a:off x="762000" y="990600"/>
            <a:ext cx="8153400" cy="5638800"/>
          </a:xfrm>
        </p:spPr>
        <p:txBody>
          <a:bodyPr/>
          <a:lstStyle/>
          <a:p>
            <a:r>
              <a:rPr lang="en-US" sz="2200" dirty="0" smtClean="0"/>
              <a:t>Local </a:t>
            </a:r>
            <a:r>
              <a:rPr lang="en-US" sz="2200" dirty="0"/>
              <a:t>regulatory community </a:t>
            </a:r>
            <a:r>
              <a:rPr lang="en-US" sz="2200" dirty="0" smtClean="0"/>
              <a:t>introduced </a:t>
            </a:r>
            <a:r>
              <a:rPr lang="en-US" sz="2200" dirty="0"/>
              <a:t>to </a:t>
            </a:r>
            <a:r>
              <a:rPr lang="en-US" sz="2200" dirty="0" smtClean="0"/>
              <a:t>idea </a:t>
            </a:r>
            <a:r>
              <a:rPr lang="en-US" sz="2200" dirty="0"/>
              <a:t>of social-ecological systems and </a:t>
            </a:r>
            <a:r>
              <a:rPr lang="en-US" sz="2200" dirty="0" smtClean="0"/>
              <a:t>of </a:t>
            </a:r>
            <a:r>
              <a:rPr lang="en-US" sz="2200" dirty="0"/>
              <a:t>considering </a:t>
            </a:r>
            <a:r>
              <a:rPr lang="en-US" sz="2200" dirty="0" smtClean="0"/>
              <a:t>value </a:t>
            </a:r>
            <a:r>
              <a:rPr lang="en-US" sz="2200" dirty="0"/>
              <a:t>of ecosystem services in water management </a:t>
            </a:r>
            <a:r>
              <a:rPr lang="en-US" sz="2200" dirty="0" smtClean="0"/>
              <a:t>decisions</a:t>
            </a:r>
            <a:endParaRPr lang="en-US" sz="2200" dirty="0"/>
          </a:p>
          <a:p>
            <a:r>
              <a:rPr lang="en-US" sz="2200" dirty="0" smtClean="0"/>
              <a:t>Ecosystem </a:t>
            </a:r>
            <a:r>
              <a:rPr lang="en-US" sz="2200" dirty="0"/>
              <a:t>services related to carbon sequestration and fisheries support provided </a:t>
            </a:r>
            <a:r>
              <a:rPr lang="en-US" sz="2200" dirty="0" smtClean="0"/>
              <a:t>by </a:t>
            </a:r>
            <a:r>
              <a:rPr lang="en-US" sz="2200" dirty="0"/>
              <a:t>Everglades mangrove zone </a:t>
            </a:r>
            <a:r>
              <a:rPr lang="en-US" sz="2200" dirty="0" smtClean="0"/>
              <a:t>and potential </a:t>
            </a:r>
            <a:r>
              <a:rPr lang="en-US" sz="2200" dirty="0"/>
              <a:t>approaches for quantifying </a:t>
            </a:r>
            <a:r>
              <a:rPr lang="en-US" sz="2200" dirty="0" smtClean="0"/>
              <a:t>monetary/non-monetary </a:t>
            </a:r>
            <a:r>
              <a:rPr lang="en-US" sz="2200" dirty="0"/>
              <a:t>value of these services</a:t>
            </a:r>
          </a:p>
          <a:p>
            <a:r>
              <a:rPr lang="en-US" sz="2200" dirty="0" smtClean="0"/>
              <a:t>US </a:t>
            </a:r>
            <a:r>
              <a:rPr lang="en-US" sz="2200" dirty="0"/>
              <a:t>Army </a:t>
            </a:r>
            <a:r>
              <a:rPr lang="en-US" sz="2200" dirty="0" smtClean="0"/>
              <a:t>Corps demonstrated </a:t>
            </a:r>
            <a:r>
              <a:rPr lang="en-US" sz="2200" dirty="0"/>
              <a:t>how monetized ecosystem services can be entered into </a:t>
            </a:r>
            <a:r>
              <a:rPr lang="en-US" sz="2200" dirty="0" smtClean="0"/>
              <a:t>traditional </a:t>
            </a:r>
            <a:r>
              <a:rPr lang="en-US" sz="2200" dirty="0"/>
              <a:t>cost-benefit analyses </a:t>
            </a:r>
          </a:p>
          <a:p>
            <a:r>
              <a:rPr lang="en-US" sz="2200" dirty="0" smtClean="0"/>
              <a:t>Recommendations to </a:t>
            </a:r>
            <a:r>
              <a:rPr lang="en-US" sz="2200" dirty="0"/>
              <a:t>extend </a:t>
            </a:r>
            <a:r>
              <a:rPr lang="en-US" sz="2200" dirty="0" smtClean="0"/>
              <a:t>spatial extent </a:t>
            </a:r>
            <a:r>
              <a:rPr lang="en-US" sz="2200" dirty="0"/>
              <a:t>of </a:t>
            </a:r>
            <a:r>
              <a:rPr lang="en-US" sz="2200" dirty="0" smtClean="0"/>
              <a:t>analysis </a:t>
            </a:r>
            <a:r>
              <a:rPr lang="en-US" sz="2200" dirty="0"/>
              <a:t>to include </a:t>
            </a:r>
            <a:r>
              <a:rPr lang="en-US" sz="2200" dirty="0" smtClean="0"/>
              <a:t>population </a:t>
            </a:r>
            <a:r>
              <a:rPr lang="en-US" sz="2200" dirty="0"/>
              <a:t>centers on Florida’s east coast and </a:t>
            </a:r>
            <a:r>
              <a:rPr lang="en-US" sz="2200" dirty="0" smtClean="0"/>
              <a:t>quantify value </a:t>
            </a:r>
            <a:r>
              <a:rPr lang="en-US" sz="2200" dirty="0"/>
              <a:t>of </a:t>
            </a:r>
            <a:r>
              <a:rPr lang="en-US" sz="2200" dirty="0" smtClean="0"/>
              <a:t> </a:t>
            </a:r>
            <a:r>
              <a:rPr lang="en-US" sz="2200" dirty="0"/>
              <a:t>ecosystem services derived from land use and water management policies in </a:t>
            </a:r>
            <a:r>
              <a:rPr lang="en-US" sz="2200" dirty="0" smtClean="0"/>
              <a:t>region 	</a:t>
            </a:r>
          </a:p>
          <a:p>
            <a:pPr lvl="1"/>
            <a:endParaRPr lang="en-US" sz="1800" dirty="0" smtClean="0"/>
          </a:p>
          <a:p>
            <a:pPr lvl="1">
              <a:buNone/>
            </a:pPr>
            <a:endParaRPr lang="en-US" sz="1800" dirty="0" smtClean="0"/>
          </a:p>
        </p:txBody>
      </p:sp>
    </p:spTree>
    <p:extLst>
      <p:ext uri="{BB962C8B-B14F-4D97-AF65-F5344CB8AC3E}">
        <p14:creationId xmlns:p14="http://schemas.microsoft.com/office/powerpoint/2010/main" val="185615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0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0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0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Carbon Storage Ecosystem Service and Valuation</a:t>
            </a:r>
          </a:p>
        </p:txBody>
      </p:sp>
      <p:sp>
        <p:nvSpPr>
          <p:cNvPr id="3" name="Text Placeholder 2"/>
          <p:cNvSpPr>
            <a:spLocks noGrp="1"/>
          </p:cNvSpPr>
          <p:nvPr>
            <p:ph type="body" idx="1"/>
          </p:nvPr>
        </p:nvSpPr>
        <p:spPr/>
        <p:txBody>
          <a:bodyPr/>
          <a:lstStyle/>
          <a:p>
            <a:r>
              <a:rPr lang="en-US" smtClean="0"/>
              <a:t>WSC 1</a:t>
            </a:r>
            <a:endParaRPr lang="en-US"/>
          </a:p>
        </p:txBody>
      </p:sp>
    </p:spTree>
    <p:extLst>
      <p:ext uri="{BB962C8B-B14F-4D97-AF65-F5344CB8AC3E}">
        <p14:creationId xmlns:p14="http://schemas.microsoft.com/office/powerpoint/2010/main" val="3553324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pic>
        <p:nvPicPr>
          <p:cNvPr id="57346" name="Picture 2" descr="R:\FISH,WILDLIFE,PLANTS &amp; PEOPLE\ALL pix\PLACES, SCENERY, LANDSCAPES, AERIAL\Mangroves.jpg"/>
          <p:cNvPicPr>
            <a:picLocks noGrp="1" noChangeAspect="1" noChangeArrowheads="1"/>
          </p:cNvPicPr>
          <p:nvPr>
            <p:ph idx="1"/>
          </p:nvPr>
        </p:nvPicPr>
        <p:blipFill rotWithShape="1">
          <a:blip r:embed="rId3"/>
          <a:srcRect l="100" t="-1" r="726" b="56611"/>
          <a:stretch/>
        </p:blipFill>
        <p:spPr>
          <a:xfrm>
            <a:off x="-1" y="0"/>
            <a:ext cx="9144001" cy="2438400"/>
          </a:xfrm>
        </p:spPr>
      </p:pic>
      <p:sp>
        <p:nvSpPr>
          <p:cNvPr id="6" name="Rectangle 5"/>
          <p:cNvSpPr/>
          <p:nvPr/>
        </p:nvSpPr>
        <p:spPr>
          <a:xfrm>
            <a:off x="400334" y="2514600"/>
            <a:ext cx="8515066" cy="4247317"/>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algn="ctr">
              <a:defRPr/>
            </a:pPr>
            <a:r>
              <a:rPr lang="en-US" sz="2400" b="1" spc="150" dirty="0" smtClean="0">
                <a:ln w="11430"/>
                <a:latin typeface="Arial" pitchFamily="34" charset="0"/>
                <a:cs typeface="Arial" pitchFamily="34" charset="0"/>
              </a:rPr>
              <a:t>An Economic Analysis of Carbon Sequestration and Storage by the Mangrove Forests in Everglades National Park, Florida</a:t>
            </a:r>
          </a:p>
          <a:p>
            <a:pPr algn="ctr">
              <a:defRPr/>
            </a:pPr>
            <a:endParaRPr lang="en-US" sz="2400" b="1" i="1" spc="150" dirty="0" smtClean="0">
              <a:ln w="11430"/>
              <a:latin typeface="Arial" pitchFamily="34" charset="0"/>
              <a:cs typeface="Arial" pitchFamily="34" charset="0"/>
            </a:endParaRPr>
          </a:p>
          <a:p>
            <a:pPr algn="ctr">
              <a:defRPr/>
            </a:pPr>
            <a:r>
              <a:rPr lang="en-US" b="1" spc="150" dirty="0" smtClean="0">
                <a:ln w="11430"/>
                <a:latin typeface="Arial" pitchFamily="34" charset="0"/>
                <a:cs typeface="Arial" pitchFamily="34" charset="0"/>
              </a:rPr>
              <a:t>Meenakshi Jerath</a:t>
            </a:r>
          </a:p>
          <a:p>
            <a:pPr algn="ctr">
              <a:defRPr/>
            </a:pPr>
            <a:endParaRPr lang="en-US" b="1" spc="150" dirty="0" smtClean="0">
              <a:ln w="11430"/>
              <a:latin typeface="Arial" pitchFamily="34" charset="0"/>
              <a:cs typeface="Arial" pitchFamily="34" charset="0"/>
            </a:endParaRPr>
          </a:p>
          <a:p>
            <a:pPr algn="ctr">
              <a:defRPr/>
            </a:pPr>
            <a:r>
              <a:rPr lang="en-US" spc="150" dirty="0" smtClean="0">
                <a:ln w="11430"/>
                <a:latin typeface="Arial" pitchFamily="34" charset="0"/>
                <a:cs typeface="Arial" pitchFamily="34" charset="0"/>
              </a:rPr>
              <a:t>Major Advisor: Dr. Mahadev G. Bhat</a:t>
            </a:r>
          </a:p>
          <a:p>
            <a:pPr algn="ctr">
              <a:defRPr/>
            </a:pPr>
            <a:endParaRPr lang="en-US" spc="150" dirty="0" smtClean="0">
              <a:ln w="11430"/>
              <a:latin typeface="Arial" pitchFamily="34" charset="0"/>
              <a:cs typeface="Arial" pitchFamily="34" charset="0"/>
            </a:endParaRPr>
          </a:p>
          <a:p>
            <a:pPr algn="ctr">
              <a:defRPr/>
            </a:pPr>
            <a:r>
              <a:rPr lang="en-US" spc="150" dirty="0" smtClean="0">
                <a:ln w="11430"/>
                <a:latin typeface="Arial" pitchFamily="34" charset="0"/>
                <a:cs typeface="Arial" pitchFamily="34" charset="0"/>
              </a:rPr>
              <a:t>Committee Members: Dr. Michael Sukop</a:t>
            </a:r>
          </a:p>
          <a:p>
            <a:pPr algn="ctr">
              <a:defRPr/>
            </a:pPr>
            <a:r>
              <a:rPr lang="en-US" spc="150" dirty="0">
                <a:ln w="11430"/>
                <a:latin typeface="Arial" pitchFamily="34" charset="0"/>
                <a:cs typeface="Arial" pitchFamily="34" charset="0"/>
              </a:rPr>
              <a:t> </a:t>
            </a:r>
            <a:r>
              <a:rPr lang="en-US" spc="150" dirty="0" smtClean="0">
                <a:ln w="11430"/>
                <a:latin typeface="Arial" pitchFamily="34" charset="0"/>
                <a:cs typeface="Arial" pitchFamily="34" charset="0"/>
              </a:rPr>
              <a:t>                                   Dr. Pallab Mozumder</a:t>
            </a:r>
          </a:p>
          <a:p>
            <a:pPr algn="ctr">
              <a:defRPr/>
            </a:pPr>
            <a:r>
              <a:rPr lang="en-US" spc="150" dirty="0" smtClean="0">
                <a:ln w="11430"/>
                <a:latin typeface="Arial" pitchFamily="34" charset="0"/>
                <a:cs typeface="Arial" pitchFamily="34" charset="0"/>
              </a:rPr>
              <a:t>                                   Dr. Jennifer Rehage</a:t>
            </a:r>
            <a:endParaRPr lang="en-US" spc="150" dirty="0">
              <a:ln w="11430"/>
              <a:latin typeface="Arial" pitchFamily="34" charset="0"/>
              <a:cs typeface="Arial" pitchFamily="34" charset="0"/>
            </a:endParaRPr>
          </a:p>
          <a:p>
            <a:pPr algn="ctr">
              <a:defRPr/>
            </a:pPr>
            <a:r>
              <a:rPr lang="en-US" sz="2000" spc="150" baseline="30000" dirty="0" smtClean="0">
                <a:ln w="11430"/>
                <a:latin typeface="Arial" pitchFamily="34" charset="0"/>
                <a:cs typeface="Arial" pitchFamily="34" charset="0"/>
              </a:rPr>
              <a:t>    </a:t>
            </a:r>
            <a:endParaRPr lang="en-US" sz="1600" spc="150" dirty="0" smtClean="0">
              <a:ln w="11430"/>
              <a:latin typeface="Arial" pitchFamily="34" charset="0"/>
              <a:cs typeface="Arial" pitchFamily="34" charset="0"/>
            </a:endParaRPr>
          </a:p>
          <a:p>
            <a:pPr algn="ctr">
              <a:defRPr/>
            </a:pPr>
            <a:r>
              <a:rPr lang="en-US" sz="1400" spc="150" dirty="0" smtClean="0">
                <a:ln w="11430"/>
                <a:latin typeface="Arial" pitchFamily="34" charset="0"/>
                <a:cs typeface="Arial" pitchFamily="34" charset="0"/>
              </a:rPr>
              <a:t>Florida International University</a:t>
            </a:r>
            <a:endParaRPr lang="en-US" sz="1600" spc="150" dirty="0">
              <a:ln w="11430"/>
              <a:latin typeface="Arial" pitchFamily="34" charset="0"/>
              <a:cs typeface="Arial" pitchFamily="34" charset="0"/>
            </a:endParaRPr>
          </a:p>
        </p:txBody>
      </p:sp>
    </p:spTree>
    <p:extLst>
      <p:ext uri="{BB962C8B-B14F-4D97-AF65-F5344CB8AC3E}">
        <p14:creationId xmlns:p14="http://schemas.microsoft.com/office/powerpoint/2010/main" val="2307547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pPr defTabSz="587375">
              <a:tabLst>
                <a:tab pos="1300163" algn="l"/>
                <a:tab pos="4229100" algn="l"/>
              </a:tabLst>
            </a:pPr>
            <a:r>
              <a:rPr lang="en-US" sz="3200" b="1"/>
              <a:t>Introduction</a:t>
            </a:r>
          </a:p>
        </p:txBody>
      </p:sp>
      <p:sp>
        <p:nvSpPr>
          <p:cNvPr id="3" name="Content Placeholder 2"/>
          <p:cNvSpPr>
            <a:spLocks noGrp="1"/>
          </p:cNvSpPr>
          <p:nvPr>
            <p:ph idx="1"/>
          </p:nvPr>
        </p:nvSpPr>
        <p:spPr/>
        <p:txBody>
          <a:bodyPr>
            <a:normAutofit/>
          </a:bodyPr>
          <a:lstStyle/>
          <a:p>
            <a:r>
              <a:rPr lang="en-US" sz="2400" smtClean="0">
                <a:solidFill>
                  <a:schemeClr val="tx1"/>
                </a:solidFill>
                <a:latin typeface="Arial" pitchFamily="34" charset="0"/>
                <a:cs typeface="Arial" pitchFamily="34" charset="0"/>
              </a:rPr>
              <a:t>Mangroves and ecosystem services</a:t>
            </a:r>
          </a:p>
          <a:p>
            <a:r>
              <a:rPr lang="en-US" sz="2400" smtClean="0">
                <a:solidFill>
                  <a:schemeClr val="tx1"/>
                </a:solidFill>
                <a:latin typeface="Arial" pitchFamily="34" charset="0"/>
                <a:cs typeface="Arial" pitchFamily="34" charset="0"/>
              </a:rPr>
              <a:t>Mangroves and Blue Carbon (coastal vegetation)</a:t>
            </a:r>
          </a:p>
          <a:p>
            <a:r>
              <a:rPr lang="en-US" sz="2400" smtClean="0">
                <a:solidFill>
                  <a:schemeClr val="tx1"/>
                </a:solidFill>
                <a:latin typeface="Arial" pitchFamily="34" charset="0"/>
                <a:cs typeface="Arial" pitchFamily="34" charset="0"/>
              </a:rPr>
              <a:t>Carbon sequestration and storage</a:t>
            </a:r>
          </a:p>
          <a:p>
            <a:pPr lvl="1"/>
            <a:r>
              <a:rPr lang="en-US" sz="1800" smtClean="0">
                <a:solidFill>
                  <a:schemeClr val="tx1"/>
                </a:solidFill>
                <a:latin typeface="Arial" pitchFamily="34" charset="0"/>
                <a:cs typeface="Arial" pitchFamily="34" charset="0"/>
              </a:rPr>
              <a:t>Reduces global warming, mitigates climate change effects</a:t>
            </a:r>
          </a:p>
          <a:p>
            <a:r>
              <a:rPr lang="en-US" sz="2400" smtClean="0">
                <a:solidFill>
                  <a:schemeClr val="tx1"/>
                </a:solidFill>
                <a:latin typeface="Arial" pitchFamily="34" charset="0"/>
                <a:cs typeface="Arial" pitchFamily="34" charset="0"/>
              </a:rPr>
              <a:t>Global threats </a:t>
            </a:r>
          </a:p>
          <a:p>
            <a:pPr lvl="1"/>
            <a:r>
              <a:rPr lang="en-US" sz="1800" smtClean="0">
                <a:solidFill>
                  <a:schemeClr val="tx1"/>
                </a:solidFill>
                <a:latin typeface="Arial" pitchFamily="34" charset="0"/>
                <a:cs typeface="Arial" pitchFamily="34" charset="0"/>
              </a:rPr>
              <a:t>deforestation, global warming</a:t>
            </a:r>
          </a:p>
          <a:p>
            <a:r>
              <a:rPr lang="en-US" sz="2200" smtClean="0">
                <a:latin typeface="Arial" pitchFamily="34" charset="0"/>
                <a:cs typeface="Arial" pitchFamily="34" charset="0"/>
              </a:rPr>
              <a:t>Economic valuation of carbon sequestration and storage</a:t>
            </a:r>
          </a:p>
          <a:p>
            <a:pPr lvl="1"/>
            <a:r>
              <a:rPr lang="en-US" sz="1800" smtClean="0">
                <a:solidFill>
                  <a:schemeClr val="tx1"/>
                </a:solidFill>
                <a:latin typeface="Arial" pitchFamily="34" charset="0"/>
                <a:cs typeface="Arial" pitchFamily="34" charset="0"/>
              </a:rPr>
              <a:t>Challenges: quantification of carbon, valuation methodology</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953000"/>
            <a:ext cx="8229600" cy="18692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18676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2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90754" y="1716873"/>
            <a:ext cx="2629046"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90375" y="2079558"/>
            <a:ext cx="1744025" cy="1292662"/>
          </a:xfrm>
          <a:prstGeom prst="rect">
            <a:avLst/>
          </a:prstGeom>
          <a:gradFill flip="none" rotWithShape="1">
            <a:gsLst>
              <a:gs pos="0">
                <a:schemeClr val="bg2">
                  <a:lumMod val="75000"/>
                  <a:lumOff val="25000"/>
                  <a:shade val="30000"/>
                  <a:satMod val="115000"/>
                </a:schemeClr>
              </a:gs>
              <a:gs pos="50000">
                <a:schemeClr val="bg2">
                  <a:lumMod val="75000"/>
                  <a:lumOff val="25000"/>
                  <a:shade val="67500"/>
                  <a:satMod val="115000"/>
                </a:schemeClr>
              </a:gs>
              <a:gs pos="100000">
                <a:schemeClr val="bg2">
                  <a:lumMod val="75000"/>
                  <a:lumOff val="25000"/>
                  <a:shade val="100000"/>
                  <a:satMod val="115000"/>
                </a:schemeClr>
              </a:gs>
            </a:gsLst>
            <a:lin ang="8100000" scaled="1"/>
            <a:tileRect/>
          </a:gradFill>
          <a:ln>
            <a:solidFill>
              <a:schemeClr val="bg1"/>
            </a:solidFill>
          </a:ln>
        </p:spPr>
        <p:txBody>
          <a:bodyPr wrap="square" rtlCol="0">
            <a:spAutoFit/>
          </a:bodyPr>
          <a:lstStyle/>
          <a:p>
            <a:pPr algn="ctr"/>
            <a:r>
              <a:rPr lang="en-US" b="1" u="sng" smtClean="0">
                <a:solidFill>
                  <a:srgbClr val="FFC000"/>
                </a:solidFill>
              </a:rPr>
              <a:t>Aboveground biomass</a:t>
            </a:r>
          </a:p>
          <a:p>
            <a:r>
              <a:rPr lang="en-US" sz="1400" b="1" smtClean="0">
                <a:solidFill>
                  <a:srgbClr val="FFC000"/>
                </a:solidFill>
              </a:rPr>
              <a:t>         Leaves</a:t>
            </a:r>
          </a:p>
          <a:p>
            <a:r>
              <a:rPr lang="en-US" sz="1400" b="1">
                <a:solidFill>
                  <a:srgbClr val="FFC000"/>
                </a:solidFill>
              </a:rPr>
              <a:t> </a:t>
            </a:r>
            <a:r>
              <a:rPr lang="en-US" sz="1400" b="1" smtClean="0">
                <a:solidFill>
                  <a:srgbClr val="FFC000"/>
                </a:solidFill>
              </a:rPr>
              <a:t>        Stem</a:t>
            </a:r>
          </a:p>
          <a:p>
            <a:r>
              <a:rPr lang="en-US" sz="1400" b="1">
                <a:solidFill>
                  <a:srgbClr val="FFC000"/>
                </a:solidFill>
              </a:rPr>
              <a:t> </a:t>
            </a:r>
            <a:r>
              <a:rPr lang="en-US" sz="1400" b="1" smtClean="0">
                <a:solidFill>
                  <a:srgbClr val="FFC000"/>
                </a:solidFill>
              </a:rPr>
              <a:t>        Wood</a:t>
            </a:r>
            <a:endParaRPr lang="en-US" sz="1400" b="1">
              <a:solidFill>
                <a:srgbClr val="FFC000"/>
              </a:solidFill>
            </a:endParaRPr>
          </a:p>
        </p:txBody>
      </p:sp>
      <p:sp>
        <p:nvSpPr>
          <p:cNvPr id="6" name="TextBox 5"/>
          <p:cNvSpPr txBox="1"/>
          <p:nvPr/>
        </p:nvSpPr>
        <p:spPr>
          <a:xfrm>
            <a:off x="6781798" y="3505200"/>
            <a:ext cx="1752602" cy="1077218"/>
          </a:xfrm>
          <a:prstGeom prst="rect">
            <a:avLst/>
          </a:prstGeom>
          <a:gradFill flip="none" rotWithShape="1">
            <a:gsLst>
              <a:gs pos="0">
                <a:schemeClr val="bg2">
                  <a:lumMod val="75000"/>
                  <a:lumOff val="25000"/>
                  <a:shade val="30000"/>
                  <a:satMod val="115000"/>
                </a:schemeClr>
              </a:gs>
              <a:gs pos="50000">
                <a:schemeClr val="bg2">
                  <a:lumMod val="75000"/>
                  <a:lumOff val="25000"/>
                  <a:shade val="67500"/>
                  <a:satMod val="115000"/>
                </a:schemeClr>
              </a:gs>
              <a:gs pos="100000">
                <a:schemeClr val="bg2">
                  <a:lumMod val="75000"/>
                  <a:lumOff val="25000"/>
                  <a:shade val="100000"/>
                  <a:satMod val="115000"/>
                </a:schemeClr>
              </a:gs>
            </a:gsLst>
            <a:lin ang="2700000" scaled="1"/>
            <a:tileRect/>
          </a:gradFill>
          <a:ln>
            <a:solidFill>
              <a:schemeClr val="bg1"/>
            </a:solidFill>
          </a:ln>
        </p:spPr>
        <p:txBody>
          <a:bodyPr wrap="square" rtlCol="0">
            <a:spAutoFit/>
          </a:bodyPr>
          <a:lstStyle/>
          <a:p>
            <a:pPr algn="ctr"/>
            <a:r>
              <a:rPr lang="en-US" b="1" u="sng" smtClean="0">
                <a:solidFill>
                  <a:srgbClr val="FFC000"/>
                </a:solidFill>
              </a:rPr>
              <a:t>Belowground biomass</a:t>
            </a:r>
          </a:p>
          <a:p>
            <a:pPr algn="ctr"/>
            <a:r>
              <a:rPr lang="en-US" sz="1400" b="1" smtClean="0">
                <a:solidFill>
                  <a:srgbClr val="FFC000"/>
                </a:solidFill>
              </a:rPr>
              <a:t>Fine &amp; coarse roots</a:t>
            </a:r>
            <a:endParaRPr lang="en-US" sz="1400" b="1">
              <a:solidFill>
                <a:srgbClr val="FFC000"/>
              </a:solidFill>
            </a:endParaRPr>
          </a:p>
        </p:txBody>
      </p:sp>
      <p:sp>
        <p:nvSpPr>
          <p:cNvPr id="7" name="TextBox 6"/>
          <p:cNvSpPr txBox="1"/>
          <p:nvPr/>
        </p:nvSpPr>
        <p:spPr>
          <a:xfrm>
            <a:off x="6790375" y="4868600"/>
            <a:ext cx="1744025" cy="369332"/>
          </a:xfrm>
          <a:prstGeom prst="rect">
            <a:avLst/>
          </a:prstGeom>
          <a:gradFill flip="none" rotWithShape="1">
            <a:gsLst>
              <a:gs pos="0">
                <a:schemeClr val="bg2">
                  <a:lumMod val="75000"/>
                  <a:lumOff val="25000"/>
                  <a:shade val="30000"/>
                  <a:satMod val="115000"/>
                </a:schemeClr>
              </a:gs>
              <a:gs pos="50000">
                <a:schemeClr val="bg2">
                  <a:lumMod val="75000"/>
                  <a:lumOff val="25000"/>
                  <a:shade val="67500"/>
                  <a:satMod val="115000"/>
                </a:schemeClr>
              </a:gs>
              <a:gs pos="100000">
                <a:schemeClr val="bg2">
                  <a:lumMod val="75000"/>
                  <a:lumOff val="25000"/>
                  <a:shade val="100000"/>
                  <a:satMod val="115000"/>
                </a:schemeClr>
              </a:gs>
            </a:gsLst>
            <a:lin ang="2700000" scaled="1"/>
            <a:tileRect/>
          </a:gradFill>
          <a:ln>
            <a:solidFill>
              <a:schemeClr val="bg1"/>
            </a:solidFill>
          </a:ln>
        </p:spPr>
        <p:txBody>
          <a:bodyPr wrap="square" rtlCol="0">
            <a:spAutoFit/>
          </a:bodyPr>
          <a:lstStyle/>
          <a:p>
            <a:r>
              <a:rPr lang="en-US" b="1" u="sng">
                <a:solidFill>
                  <a:srgbClr val="FFC000"/>
                </a:solidFill>
              </a:rPr>
              <a:t>Soil carbon</a:t>
            </a:r>
          </a:p>
        </p:txBody>
      </p:sp>
      <p:sp>
        <p:nvSpPr>
          <p:cNvPr id="8" name="Oval 7"/>
          <p:cNvSpPr/>
          <p:nvPr/>
        </p:nvSpPr>
        <p:spPr>
          <a:xfrm>
            <a:off x="152400" y="564050"/>
            <a:ext cx="1524000" cy="685800"/>
          </a:xfrm>
          <a:prstGeom prst="ellipse">
            <a:avLst/>
          </a:prstGeom>
          <a:solidFill>
            <a:schemeClr val="bg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smtClean="0">
                <a:solidFill>
                  <a:srgbClr val="FFC000"/>
                </a:solidFill>
              </a:rPr>
              <a:t>CO</a:t>
            </a:r>
            <a:r>
              <a:rPr lang="en-US" sz="2400" b="1" baseline="-25000" smtClean="0">
                <a:solidFill>
                  <a:srgbClr val="FFC000"/>
                </a:solidFill>
              </a:rPr>
              <a:t>2</a:t>
            </a:r>
            <a:endParaRPr lang="en-US" sz="2400" b="1" baseline="-25000">
              <a:solidFill>
                <a:srgbClr val="FFC000"/>
              </a:solidFill>
            </a:endParaRPr>
          </a:p>
        </p:txBody>
      </p:sp>
      <p:sp>
        <p:nvSpPr>
          <p:cNvPr id="14" name="Right Arrow 13"/>
          <p:cNvSpPr/>
          <p:nvPr/>
        </p:nvSpPr>
        <p:spPr>
          <a:xfrm rot="1792507">
            <a:off x="1631391" y="1640620"/>
            <a:ext cx="1759618" cy="288713"/>
          </a:xfrm>
          <a:prstGeom prst="rightArrow">
            <a:avLst/>
          </a:prstGeom>
          <a:solidFill>
            <a:srgbClr val="92D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B606">
                  <a:lumMod val="50000"/>
                </a:srgbClr>
              </a:solidFill>
            </a:endParaRPr>
          </a:p>
        </p:txBody>
      </p:sp>
      <p:sp>
        <p:nvSpPr>
          <p:cNvPr id="15" name="TextBox 14"/>
          <p:cNvSpPr txBox="1"/>
          <p:nvPr/>
        </p:nvSpPr>
        <p:spPr>
          <a:xfrm rot="1815780">
            <a:off x="1237511" y="2037751"/>
            <a:ext cx="2077296" cy="369332"/>
          </a:xfrm>
          <a:prstGeom prst="rect">
            <a:avLst/>
          </a:prstGeom>
          <a:solidFill>
            <a:schemeClr val="bg2">
              <a:lumMod val="75000"/>
              <a:lumOff val="25000"/>
            </a:schemeClr>
          </a:solidFill>
          <a:ln>
            <a:solidFill>
              <a:schemeClr val="bg1"/>
            </a:solidFill>
          </a:ln>
        </p:spPr>
        <p:txBody>
          <a:bodyPr wrap="square" rtlCol="0">
            <a:spAutoFit/>
          </a:bodyPr>
          <a:lstStyle/>
          <a:p>
            <a:r>
              <a:rPr lang="en-US" smtClean="0">
                <a:solidFill>
                  <a:prstClr val="white"/>
                </a:solidFill>
              </a:rPr>
              <a:t>   </a:t>
            </a:r>
            <a:r>
              <a:rPr lang="en-US" b="1" smtClean="0">
                <a:solidFill>
                  <a:srgbClr val="FFC000"/>
                </a:solidFill>
              </a:rPr>
              <a:t>Photosynthesis</a:t>
            </a:r>
            <a:r>
              <a:rPr lang="en-US" smtClean="0">
                <a:solidFill>
                  <a:prstClr val="white"/>
                </a:solidFill>
              </a:rPr>
              <a:t> </a:t>
            </a:r>
            <a:endParaRPr lang="en-US">
              <a:solidFill>
                <a:prstClr val="white"/>
              </a:solidFill>
            </a:endParaRPr>
          </a:p>
        </p:txBody>
      </p:sp>
      <p:sp>
        <p:nvSpPr>
          <p:cNvPr id="2" name="TextBox 1"/>
          <p:cNvSpPr txBox="1"/>
          <p:nvPr/>
        </p:nvSpPr>
        <p:spPr>
          <a:xfrm>
            <a:off x="2286000" y="571500"/>
            <a:ext cx="5043484" cy="461665"/>
          </a:xfrm>
          <a:prstGeom prst="rect">
            <a:avLst/>
          </a:prstGeom>
          <a:solidFill>
            <a:schemeClr val="bg2">
              <a:alpha val="84000"/>
            </a:schemeClr>
          </a:solidFill>
        </p:spPr>
        <p:txBody>
          <a:bodyPr wrap="square" rtlCol="0">
            <a:spAutoFit/>
          </a:bodyPr>
          <a:lstStyle/>
          <a:p>
            <a:pPr algn="ctr"/>
            <a:r>
              <a:rPr lang="en-US" sz="2400" b="1" smtClean="0">
                <a:solidFill>
                  <a:srgbClr val="FFC000"/>
                </a:solidFill>
              </a:rPr>
              <a:t>Blue Carbon in Mangroves</a:t>
            </a:r>
            <a:endParaRPr lang="en-US" sz="2400" b="1">
              <a:solidFill>
                <a:srgbClr val="FFC000"/>
              </a:solidFill>
            </a:endParaRPr>
          </a:p>
        </p:txBody>
      </p:sp>
      <p:sp>
        <p:nvSpPr>
          <p:cNvPr id="3" name="TextBox 2"/>
          <p:cNvSpPr txBox="1"/>
          <p:nvPr/>
        </p:nvSpPr>
        <p:spPr>
          <a:xfrm rot="10800000" flipV="1">
            <a:off x="0" y="6230034"/>
            <a:ext cx="2476501" cy="646331"/>
          </a:xfrm>
          <a:prstGeom prst="rect">
            <a:avLst/>
          </a:prstGeom>
          <a:noFill/>
        </p:spPr>
        <p:txBody>
          <a:bodyPr wrap="square" rtlCol="0">
            <a:spAutoFit/>
          </a:bodyPr>
          <a:lstStyle/>
          <a:p>
            <a:r>
              <a:rPr lang="en-US" sz="1200" smtClean="0">
                <a:solidFill>
                  <a:prstClr val="black"/>
                </a:solidFill>
              </a:rPr>
              <a:t>                                                                                                                                 </a:t>
            </a:r>
            <a:r>
              <a:rPr lang="en-US" sz="1200" smtClean="0">
                <a:solidFill>
                  <a:prstClr val="white"/>
                </a:solidFill>
              </a:rPr>
              <a:t>Diagram source: derm.qld.gov.au.                                                                                                                               Picture: IUCN report, 2009</a:t>
            </a:r>
            <a:endParaRPr lang="en-US" sz="1200">
              <a:solidFill>
                <a:prstClr val="white"/>
              </a:solidFill>
            </a:endParaRPr>
          </a:p>
        </p:txBody>
      </p:sp>
      <p:sp>
        <p:nvSpPr>
          <p:cNvPr id="11" name="TextBox 10"/>
          <p:cNvSpPr txBox="1"/>
          <p:nvPr/>
        </p:nvSpPr>
        <p:spPr>
          <a:xfrm>
            <a:off x="381000" y="3300881"/>
            <a:ext cx="1981200" cy="2585323"/>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50000" t="50000" r="50000" b="50000"/>
            </a:path>
            <a:tileRect/>
          </a:gradFill>
        </p:spPr>
        <p:txBody>
          <a:bodyPr wrap="square" rtlCol="0">
            <a:spAutoFit/>
          </a:bodyPr>
          <a:lstStyle/>
          <a:p>
            <a:pPr marL="285750" indent="-285750">
              <a:buFont typeface="Arial" pitchFamily="34" charset="0"/>
              <a:buChar char="•"/>
            </a:pPr>
            <a:r>
              <a:rPr lang="en-US" b="1" smtClean="0">
                <a:solidFill>
                  <a:prstClr val="black"/>
                </a:solidFill>
              </a:rPr>
              <a:t> Direct herbivory</a:t>
            </a:r>
          </a:p>
          <a:p>
            <a:pPr marL="285750" indent="-285750">
              <a:buFont typeface="Arial" pitchFamily="34" charset="0"/>
              <a:buChar char="•"/>
            </a:pPr>
            <a:endParaRPr lang="en-US" b="1" smtClean="0">
              <a:solidFill>
                <a:prstClr val="black"/>
              </a:solidFill>
            </a:endParaRPr>
          </a:p>
          <a:p>
            <a:pPr marL="285750" indent="-285750">
              <a:buFont typeface="Arial" pitchFamily="34" charset="0"/>
              <a:buChar char="•"/>
            </a:pPr>
            <a:r>
              <a:rPr lang="en-US" b="1">
                <a:solidFill>
                  <a:prstClr val="black"/>
                </a:solidFill>
              </a:rPr>
              <a:t> </a:t>
            </a:r>
            <a:r>
              <a:rPr lang="en-US" b="1" smtClean="0">
                <a:solidFill>
                  <a:prstClr val="black"/>
                </a:solidFill>
              </a:rPr>
              <a:t>Adjacent                      environments</a:t>
            </a:r>
          </a:p>
          <a:p>
            <a:pPr marL="285750" indent="-285750">
              <a:buFont typeface="Arial" pitchFamily="34" charset="0"/>
              <a:buChar char="•"/>
            </a:pPr>
            <a:endParaRPr lang="en-US" b="1" smtClean="0">
              <a:solidFill>
                <a:prstClr val="black"/>
              </a:solidFill>
            </a:endParaRPr>
          </a:p>
          <a:p>
            <a:pPr marL="285750" indent="-285750">
              <a:buFont typeface="Arial" pitchFamily="34" charset="0"/>
              <a:buChar char="•"/>
            </a:pPr>
            <a:r>
              <a:rPr lang="en-US" b="1" smtClean="0">
                <a:solidFill>
                  <a:prstClr val="black"/>
                </a:solidFill>
              </a:rPr>
              <a:t>Atmosphere</a:t>
            </a:r>
          </a:p>
          <a:p>
            <a:endParaRPr lang="en-US" smtClean="0">
              <a:solidFill>
                <a:prstClr val="white"/>
              </a:solidFill>
            </a:endParaRPr>
          </a:p>
          <a:p>
            <a:endParaRPr lang="en-US">
              <a:solidFill>
                <a:prstClr val="white"/>
              </a:solidFill>
            </a:endParaRPr>
          </a:p>
        </p:txBody>
      </p:sp>
      <p:sp>
        <p:nvSpPr>
          <p:cNvPr id="12" name="Right Arrow 11"/>
          <p:cNvSpPr/>
          <p:nvPr/>
        </p:nvSpPr>
        <p:spPr>
          <a:xfrm rot="10800000">
            <a:off x="2504316" y="4343400"/>
            <a:ext cx="762000" cy="364443"/>
          </a:xfrm>
          <a:prstGeom prst="rightArrow">
            <a:avLst/>
          </a:prstGeom>
          <a:solidFill>
            <a:srgbClr val="FF000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Right Arrow 12"/>
          <p:cNvSpPr/>
          <p:nvPr/>
        </p:nvSpPr>
        <p:spPr>
          <a:xfrm>
            <a:off x="6096000" y="4854318"/>
            <a:ext cx="609600" cy="326142"/>
          </a:xfrm>
          <a:prstGeom prst="rightArrow">
            <a:avLst>
              <a:gd name="adj1" fmla="val 50000"/>
              <a:gd name="adj2" fmla="val 23399"/>
            </a:avLst>
          </a:prstGeom>
          <a:solidFill>
            <a:srgbClr val="FFC000"/>
          </a:solidFill>
          <a:ln>
            <a:solidFill>
              <a:schemeClr val="bg2"/>
            </a:solid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a:off x="6074387" y="2562818"/>
            <a:ext cx="609600" cy="326142"/>
          </a:xfrm>
          <a:prstGeom prst="rightArrow">
            <a:avLst>
              <a:gd name="adj1" fmla="val 50000"/>
              <a:gd name="adj2" fmla="val 23399"/>
            </a:avLst>
          </a:prstGeom>
          <a:solidFill>
            <a:srgbClr val="FFC000"/>
          </a:solidFill>
          <a:ln w="19050">
            <a:solidFill>
              <a:schemeClr val="bg2"/>
            </a:solid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Right Arrow 16"/>
          <p:cNvSpPr/>
          <p:nvPr/>
        </p:nvSpPr>
        <p:spPr>
          <a:xfrm>
            <a:off x="6118730" y="3667850"/>
            <a:ext cx="609600" cy="326142"/>
          </a:xfrm>
          <a:prstGeom prst="rightArrow">
            <a:avLst>
              <a:gd name="adj1" fmla="val 50000"/>
              <a:gd name="adj2" fmla="val 23399"/>
            </a:avLst>
          </a:prstGeom>
          <a:solidFill>
            <a:srgbClr val="FFC000"/>
          </a:solidFill>
          <a:ln>
            <a:solidFill>
              <a:schemeClr val="bg2"/>
            </a:solid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614078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t>
            </a:r>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 y="-457200"/>
            <a:ext cx="9950932" cy="7494895"/>
          </a:xfrm>
          <a:prstGeom prst="rect">
            <a:avLst/>
          </a:prstGeom>
          <a:ln>
            <a:noFill/>
          </a:ln>
          <a:effectLst>
            <a:softEdge rad="112500"/>
          </a:effectLst>
        </p:spPr>
      </p:pic>
      <p:sp>
        <p:nvSpPr>
          <p:cNvPr id="3" name="TextBox 2"/>
          <p:cNvSpPr txBox="1"/>
          <p:nvPr/>
        </p:nvSpPr>
        <p:spPr>
          <a:xfrm>
            <a:off x="304800" y="228600"/>
            <a:ext cx="8839200" cy="1015663"/>
          </a:xfrm>
          <a:prstGeom prst="rect">
            <a:avLst/>
          </a:prstGeom>
          <a:noFill/>
        </p:spPr>
        <p:txBody>
          <a:bodyPr wrap="square" rtlCol="0">
            <a:spAutoFit/>
          </a:bodyPr>
          <a:lstStyle/>
          <a:p>
            <a:pPr algn="ctr"/>
            <a:r>
              <a:rPr lang="en-US" sz="1600" i="1">
                <a:solidFill>
                  <a:srgbClr val="FFC000"/>
                </a:solidFill>
                <a:effectLst>
                  <a:outerShdw blurRad="38100" dist="38100" dir="2700000" algn="tl">
                    <a:srgbClr val="000000">
                      <a:alpha val="43137"/>
                    </a:srgbClr>
                  </a:outerShdw>
                </a:effectLst>
              </a:rPr>
              <a:t> </a:t>
            </a:r>
            <a:r>
              <a:rPr lang="en-US" sz="2800" i="1">
                <a:solidFill>
                  <a:srgbClr val="FFC000"/>
                </a:solidFill>
                <a:effectLst>
                  <a:outerShdw blurRad="38100" dist="38100" dir="2700000" algn="tl">
                    <a:srgbClr val="000000">
                      <a:alpha val="43137"/>
                    </a:srgbClr>
                  </a:outerShdw>
                </a:effectLst>
              </a:rPr>
              <a:t> </a:t>
            </a:r>
            <a:r>
              <a:rPr lang="en-US" sz="3000" b="1">
                <a:solidFill>
                  <a:schemeClr val="bg1"/>
                </a:solidFill>
                <a:latin typeface="Arial" pitchFamily="34" charset="0"/>
                <a:cs typeface="Arial" pitchFamily="34" charset="0"/>
              </a:rPr>
              <a:t>Mangrove </a:t>
            </a:r>
            <a:r>
              <a:rPr lang="en-US" sz="3000" b="1" smtClean="0">
                <a:solidFill>
                  <a:schemeClr val="bg1"/>
                </a:solidFill>
                <a:latin typeface="Arial" pitchFamily="34" charset="0"/>
                <a:cs typeface="Arial" pitchFamily="34" charset="0"/>
              </a:rPr>
              <a:t>Forests </a:t>
            </a:r>
            <a:r>
              <a:rPr lang="en-US" sz="3000" b="1">
                <a:solidFill>
                  <a:schemeClr val="bg1"/>
                </a:solidFill>
                <a:latin typeface="Arial" pitchFamily="34" charset="0"/>
                <a:cs typeface="Arial" pitchFamily="34" charset="0"/>
              </a:rPr>
              <a:t>of Everglades National </a:t>
            </a:r>
            <a:r>
              <a:rPr lang="en-US" sz="3000" b="1" smtClean="0">
                <a:solidFill>
                  <a:schemeClr val="bg1"/>
                </a:solidFill>
                <a:latin typeface="Arial" pitchFamily="34" charset="0"/>
                <a:cs typeface="Arial" pitchFamily="34" charset="0"/>
              </a:rPr>
              <a:t>Park    (ENP)</a:t>
            </a:r>
            <a:endParaRPr lang="en-US" sz="30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50079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 y="-116186"/>
            <a:ext cx="9563100" cy="7202786"/>
          </a:xfrm>
          <a:prstGeom prst="rect">
            <a:avLst/>
          </a:prstGeom>
          <a:ln>
            <a:noFill/>
          </a:ln>
          <a:effectLst>
            <a:softEdge rad="112500"/>
          </a:effectLst>
        </p:spPr>
      </p:pic>
      <p:sp>
        <p:nvSpPr>
          <p:cNvPr id="5" name="TextBox 4"/>
          <p:cNvSpPr txBox="1"/>
          <p:nvPr/>
        </p:nvSpPr>
        <p:spPr>
          <a:xfrm>
            <a:off x="76200" y="5486400"/>
            <a:ext cx="8839200" cy="523220"/>
          </a:xfrm>
          <a:prstGeom prst="rect">
            <a:avLst/>
          </a:prstGeom>
          <a:noFill/>
        </p:spPr>
        <p:txBody>
          <a:bodyPr wrap="square" rtlCol="0">
            <a:spAutoFit/>
          </a:bodyPr>
          <a:lstStyle/>
          <a:p>
            <a:r>
              <a:rPr lang="en-US" sz="2800" i="1" smtClean="0">
                <a:solidFill>
                  <a:srgbClr val="FFC000"/>
                </a:solidFill>
                <a:effectLst>
                  <a:outerShdw blurRad="38100" dist="38100" dir="2700000" algn="tl">
                    <a:srgbClr val="000000">
                      <a:alpha val="43137"/>
                    </a:srgbClr>
                  </a:outerShdw>
                </a:effectLst>
              </a:rPr>
              <a:t>     </a:t>
            </a:r>
            <a:endParaRPr lang="en-US" sz="3000" i="1">
              <a:solidFill>
                <a:srgbClr val="FFC000"/>
              </a:solidFill>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810500" cy="501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6215" y="31845"/>
            <a:ext cx="8839200" cy="553998"/>
          </a:xfrm>
          <a:prstGeom prst="rect">
            <a:avLst/>
          </a:prstGeom>
          <a:noFill/>
        </p:spPr>
        <p:txBody>
          <a:bodyPr wrap="square" rtlCol="0">
            <a:spAutoFit/>
          </a:bodyPr>
          <a:lstStyle/>
          <a:p>
            <a:r>
              <a:rPr lang="en-US" i="1" smtClean="0">
                <a:solidFill>
                  <a:srgbClr val="FFC000"/>
                </a:solidFill>
                <a:effectLst>
                  <a:outerShdw blurRad="38100" dist="38100" dir="2700000" algn="tl">
                    <a:srgbClr val="000000">
                      <a:alpha val="43137"/>
                    </a:srgbClr>
                  </a:outerShdw>
                </a:effectLst>
              </a:rPr>
              <a:t>    </a:t>
            </a:r>
            <a:r>
              <a:rPr lang="en-US" sz="3000" b="1" smtClean="0">
                <a:solidFill>
                  <a:schemeClr val="bg1"/>
                </a:solidFill>
                <a:latin typeface="Arial" pitchFamily="34" charset="0"/>
                <a:cs typeface="Arial" pitchFamily="34" charset="0"/>
              </a:rPr>
              <a:t>Mangrove forests </a:t>
            </a:r>
            <a:r>
              <a:rPr lang="en-US" sz="3000" b="1">
                <a:solidFill>
                  <a:schemeClr val="bg1"/>
                </a:solidFill>
                <a:latin typeface="Arial" pitchFamily="34" charset="0"/>
                <a:cs typeface="Arial" pitchFamily="34" charset="0"/>
              </a:rPr>
              <a:t>of Everglades National Park</a:t>
            </a:r>
            <a:endParaRPr lang="en-US" sz="2400" b="1">
              <a:solidFill>
                <a:schemeClr val="bg1"/>
              </a:solidFill>
              <a:latin typeface="Arial" pitchFamily="34" charset="0"/>
              <a:cs typeface="Arial" pitchFamily="34" charset="0"/>
            </a:endParaRPr>
          </a:p>
        </p:txBody>
      </p:sp>
      <p:sp>
        <p:nvSpPr>
          <p:cNvPr id="3" name="TextBox 2"/>
          <p:cNvSpPr txBox="1"/>
          <p:nvPr/>
        </p:nvSpPr>
        <p:spPr>
          <a:xfrm>
            <a:off x="2743200" y="6214881"/>
            <a:ext cx="4343400" cy="461665"/>
          </a:xfrm>
          <a:prstGeom prst="rect">
            <a:avLst/>
          </a:prstGeom>
          <a:solidFill>
            <a:schemeClr val="tx1">
              <a:lumMod val="85000"/>
            </a:schemeClr>
          </a:solidFill>
        </p:spPr>
        <p:style>
          <a:lnRef idx="2">
            <a:schemeClr val="dk1"/>
          </a:lnRef>
          <a:fillRef idx="1">
            <a:schemeClr val="lt1"/>
          </a:fillRef>
          <a:effectRef idx="0">
            <a:schemeClr val="dk1"/>
          </a:effectRef>
          <a:fontRef idx="minor">
            <a:schemeClr val="dk1"/>
          </a:fontRef>
        </p:style>
        <p:txBody>
          <a:bodyPr wrap="square" lIns="731520" rIns="91440" rtlCol="0">
            <a:spAutoFit/>
          </a:bodyPr>
          <a:lstStyle/>
          <a:p>
            <a:r>
              <a:rPr lang="en-US" sz="2400" b="1" smtClean="0">
                <a:solidFill>
                  <a:schemeClr val="bg1"/>
                </a:solidFill>
                <a:latin typeface="Arial" pitchFamily="34" charset="0"/>
                <a:cs typeface="Arial" pitchFamily="34" charset="0"/>
              </a:rPr>
              <a:t>Total area 144,447 ha</a:t>
            </a:r>
            <a:endParaRPr lang="en-US" sz="2400" b="1" baseline="30000">
              <a:solidFill>
                <a:schemeClr val="bg1"/>
              </a:solidFill>
              <a:latin typeface="Arial" pitchFamily="34" charset="0"/>
              <a:cs typeface="Arial" pitchFamily="34" charset="0"/>
            </a:endParaRPr>
          </a:p>
        </p:txBody>
      </p:sp>
      <p:sp>
        <p:nvSpPr>
          <p:cNvPr id="8" name="TextBox 7"/>
          <p:cNvSpPr txBox="1"/>
          <p:nvPr/>
        </p:nvSpPr>
        <p:spPr>
          <a:xfrm>
            <a:off x="7239000" y="6233369"/>
            <a:ext cx="1905000" cy="584775"/>
          </a:xfrm>
          <a:prstGeom prst="rect">
            <a:avLst/>
          </a:prstGeom>
          <a:noFill/>
        </p:spPr>
        <p:txBody>
          <a:bodyPr wrap="square" rtlCol="0">
            <a:spAutoFit/>
          </a:bodyPr>
          <a:lstStyle/>
          <a:p>
            <a:r>
              <a:rPr lang="en-US" sz="1600" b="1" smtClean="0">
                <a:solidFill>
                  <a:schemeClr val="bg1"/>
                </a:solidFill>
              </a:rPr>
              <a:t>Map source: FCE LTER</a:t>
            </a:r>
            <a:endParaRPr lang="en-US" sz="1600" b="1">
              <a:solidFill>
                <a:schemeClr val="bg1"/>
              </a:solidFill>
            </a:endParaRPr>
          </a:p>
        </p:txBody>
      </p:sp>
    </p:spTree>
    <p:extLst>
      <p:ext uri="{BB962C8B-B14F-4D97-AF65-F5344CB8AC3E}">
        <p14:creationId xmlns:p14="http://schemas.microsoft.com/office/powerpoint/2010/main" val="946198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83776"/>
            <a:ext cx="8042276" cy="654424"/>
          </a:xfrm>
          <a:noFill/>
          <a:ln w="12700">
            <a:noFill/>
            <a:miter lim="800000"/>
            <a:headEnd/>
            <a:tailEnd/>
          </a:ln>
          <a:effectLst/>
        </p:spPr>
        <p:txBody>
          <a:bodyPr vert="horz" wrap="square" lIns="90488" tIns="44450" rIns="90488" bIns="44450" numCol="1" anchor="ctr" anchorCtr="0" compatLnSpc="1">
            <a:prstTxWarp prst="textNoShape">
              <a:avLst/>
            </a:prstTxWarp>
          </a:bodyPr>
          <a:lstStyle/>
          <a:p>
            <a:pPr defTabSz="587375">
              <a:tabLst>
                <a:tab pos="1300163" algn="l"/>
                <a:tab pos="4229100" algn="l"/>
              </a:tabLst>
            </a:pPr>
            <a:r>
              <a:rPr lang="en-US" sz="3200" b="1"/>
              <a:t>Mangrove Forests of ENP</a:t>
            </a:r>
          </a:p>
        </p:txBody>
      </p:sp>
      <p:sp>
        <p:nvSpPr>
          <p:cNvPr id="3" name="Content Placeholder 2"/>
          <p:cNvSpPr>
            <a:spLocks noGrp="1"/>
          </p:cNvSpPr>
          <p:nvPr>
            <p:ph idx="1"/>
          </p:nvPr>
        </p:nvSpPr>
        <p:spPr>
          <a:xfrm>
            <a:off x="685800" y="1143000"/>
            <a:ext cx="3733800" cy="5562600"/>
          </a:xfrm>
        </p:spPr>
        <p:txBody>
          <a:bodyPr>
            <a:normAutofit/>
          </a:bodyPr>
          <a:lstStyle/>
          <a:p>
            <a:pPr marL="0" indent="0">
              <a:buNone/>
            </a:pPr>
            <a:r>
              <a:rPr lang="en-US" sz="2800" i="1" dirty="0" smtClean="0">
                <a:solidFill>
                  <a:srgbClr val="FF0000"/>
                </a:solidFill>
                <a:latin typeface="Arial" pitchFamily="34" charset="0"/>
                <a:cs typeface="Arial" pitchFamily="34" charset="0"/>
              </a:rPr>
              <a:t>Unique!</a:t>
            </a:r>
            <a:endParaRPr lang="en-US" dirty="0" smtClean="0"/>
          </a:p>
          <a:p>
            <a:pPr lvl="1">
              <a:buFont typeface="Arial" pitchFamily="34" charset="0"/>
              <a:buChar char="•"/>
            </a:pPr>
            <a:r>
              <a:rPr lang="en-US" sz="2000" dirty="0" smtClean="0">
                <a:latin typeface="Arial" pitchFamily="34" charset="0"/>
                <a:cs typeface="Arial" pitchFamily="34" charset="0"/>
              </a:rPr>
              <a:t>Subtropical</a:t>
            </a:r>
          </a:p>
          <a:p>
            <a:pPr lvl="1">
              <a:buFont typeface="Arial" pitchFamily="34" charset="0"/>
              <a:buChar char="•"/>
            </a:pPr>
            <a:r>
              <a:rPr lang="en-US" sz="2000" dirty="0" smtClean="0">
                <a:latin typeface="Arial" pitchFamily="34" charset="0"/>
                <a:cs typeface="Arial" pitchFamily="34" charset="0"/>
              </a:rPr>
              <a:t>Carbonate platform</a:t>
            </a:r>
          </a:p>
          <a:p>
            <a:pPr lvl="1">
              <a:buFont typeface="Arial" pitchFamily="34" charset="0"/>
              <a:buChar char="•"/>
            </a:pPr>
            <a:r>
              <a:rPr lang="en-US" sz="2000" dirty="0" smtClean="0">
                <a:latin typeface="Arial" pitchFamily="34" charset="0"/>
                <a:cs typeface="Arial" pitchFamily="34" charset="0"/>
              </a:rPr>
              <a:t>Oligotrophic</a:t>
            </a:r>
          </a:p>
          <a:p>
            <a:pPr lvl="2">
              <a:buFont typeface="Arial" pitchFamily="34" charset="0"/>
              <a:buChar char="•"/>
            </a:pPr>
            <a:r>
              <a:rPr lang="en-US" dirty="0" smtClean="0">
                <a:latin typeface="Arial" pitchFamily="34" charset="0"/>
                <a:cs typeface="Arial" pitchFamily="34" charset="0"/>
              </a:rPr>
              <a:t>P limiting nutrient</a:t>
            </a:r>
          </a:p>
          <a:p>
            <a:pPr lvl="2">
              <a:buFont typeface="Arial" pitchFamily="34" charset="0"/>
              <a:buChar char="•"/>
            </a:pPr>
            <a:r>
              <a:rPr lang="en-US" b="1" dirty="0" smtClean="0">
                <a:latin typeface="Arial" pitchFamily="34" charset="0"/>
                <a:cs typeface="Arial" pitchFamily="34" charset="0"/>
              </a:rPr>
              <a:t>“Upside down estuary” </a:t>
            </a:r>
          </a:p>
          <a:p>
            <a:pPr marL="457200" lvl="1" indent="0">
              <a:buNone/>
            </a:pPr>
            <a:r>
              <a:rPr lang="en-US" sz="1600" b="1" dirty="0">
                <a:latin typeface="Arial" pitchFamily="34" charset="0"/>
                <a:cs typeface="Arial" pitchFamily="34" charset="0"/>
              </a:rPr>
              <a:t> </a:t>
            </a:r>
            <a:r>
              <a:rPr lang="en-US" sz="1600" b="1" dirty="0" smtClean="0">
                <a:latin typeface="Arial" pitchFamily="34" charset="0"/>
                <a:cs typeface="Arial" pitchFamily="34" charset="0"/>
              </a:rPr>
              <a:t>       </a:t>
            </a:r>
            <a:r>
              <a:rPr lang="en-US" sz="1600" dirty="0" smtClean="0">
                <a:latin typeface="Arial" pitchFamily="34" charset="0"/>
                <a:cs typeface="Arial" pitchFamily="34" charset="0"/>
              </a:rPr>
              <a:t>(Childers et al. 2006)</a:t>
            </a:r>
          </a:p>
          <a:p>
            <a:pPr lvl="1">
              <a:buFont typeface="Arial" pitchFamily="34" charset="0"/>
              <a:buChar char="•"/>
            </a:pPr>
            <a:r>
              <a:rPr lang="en-US" sz="2000" b="1" dirty="0" smtClean="0">
                <a:latin typeface="Arial" pitchFamily="34" charset="0"/>
                <a:cs typeface="Arial" pitchFamily="34" charset="0"/>
              </a:rPr>
              <a:t>High productivity</a:t>
            </a:r>
          </a:p>
          <a:p>
            <a:pPr lvl="1">
              <a:buFont typeface="Arial" pitchFamily="34" charset="0"/>
              <a:buChar char="•"/>
            </a:pPr>
            <a:r>
              <a:rPr lang="en-US" sz="2000" b="1" dirty="0" smtClean="0">
                <a:latin typeface="Arial" pitchFamily="34" charset="0"/>
                <a:cs typeface="Arial" pitchFamily="34" charset="0"/>
              </a:rPr>
              <a:t>Not threatened by direct human impact</a:t>
            </a:r>
          </a:p>
          <a:p>
            <a:pPr marL="457200" lvl="1" indent="0">
              <a:buNone/>
            </a:pPr>
            <a:r>
              <a:rPr lang="en-US" sz="1600" b="1" dirty="0">
                <a:latin typeface="Arial" pitchFamily="34" charset="0"/>
                <a:cs typeface="Arial" pitchFamily="34" charset="0"/>
              </a:rPr>
              <a:t> </a:t>
            </a:r>
            <a:r>
              <a:rPr lang="en-US" sz="1600" b="1" dirty="0" smtClean="0">
                <a:latin typeface="Arial" pitchFamily="34" charset="0"/>
                <a:cs typeface="Arial" pitchFamily="34" charset="0"/>
              </a:rPr>
              <a:t>   </a:t>
            </a:r>
            <a:r>
              <a:rPr lang="en-US" sz="1600" dirty="0" smtClean="0">
                <a:latin typeface="Arial" pitchFamily="34" charset="0"/>
                <a:cs typeface="Arial" pitchFamily="34" charset="0"/>
              </a:rPr>
              <a:t>(unlike other mangrove forests</a:t>
            </a:r>
            <a:r>
              <a:rPr lang="en-US" sz="1600" dirty="0" smtClean="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371600"/>
            <a:ext cx="4724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91400" y="6096000"/>
            <a:ext cx="1676400" cy="461665"/>
          </a:xfrm>
          <a:prstGeom prst="rect">
            <a:avLst/>
          </a:prstGeom>
          <a:noFill/>
        </p:spPr>
        <p:txBody>
          <a:bodyPr wrap="square" rtlCol="0">
            <a:spAutoFit/>
          </a:bodyPr>
          <a:lstStyle/>
          <a:p>
            <a:r>
              <a:rPr lang="en-US" sz="1200" smtClean="0">
                <a:solidFill>
                  <a:schemeClr val="bg1"/>
                </a:solidFill>
              </a:rPr>
              <a:t>Rivera-Monroy et al.(FCE LTER)</a:t>
            </a:r>
            <a:endParaRPr lang="en-US" sz="1200">
              <a:solidFill>
                <a:schemeClr val="bg1"/>
              </a:solidFill>
            </a:endParaRPr>
          </a:p>
        </p:txBody>
      </p:sp>
      <p:sp>
        <p:nvSpPr>
          <p:cNvPr id="5" name="TextBox 4"/>
          <p:cNvSpPr txBox="1"/>
          <p:nvPr/>
        </p:nvSpPr>
        <p:spPr>
          <a:xfrm>
            <a:off x="6019800" y="1618524"/>
            <a:ext cx="2209800" cy="338554"/>
          </a:xfrm>
          <a:prstGeom prst="rect">
            <a:avLst/>
          </a:prstGeom>
          <a:solidFill>
            <a:schemeClr val="bg1">
              <a:lumMod val="95000"/>
              <a:alpha val="30000"/>
            </a:schemeClr>
          </a:solidFill>
        </p:spPr>
        <p:txBody>
          <a:bodyPr wrap="square" rtlCol="0">
            <a:spAutoFit/>
          </a:bodyPr>
          <a:lstStyle/>
          <a:p>
            <a:pPr algn="ctr"/>
            <a:r>
              <a:rPr lang="en-US" sz="1600" b="1" smtClean="0">
                <a:latin typeface="Arial" pitchFamily="34" charset="0"/>
                <a:cs typeface="Arial" pitchFamily="34" charset="0"/>
              </a:rPr>
              <a:t>Upper Everglades</a:t>
            </a:r>
            <a:endParaRPr lang="en-US" sz="1600" b="1">
              <a:latin typeface="Arial" pitchFamily="34" charset="0"/>
              <a:cs typeface="Arial" pitchFamily="34" charset="0"/>
            </a:endParaRPr>
          </a:p>
        </p:txBody>
      </p:sp>
      <p:sp>
        <p:nvSpPr>
          <p:cNvPr id="6" name="TextBox 5"/>
          <p:cNvSpPr txBox="1"/>
          <p:nvPr/>
        </p:nvSpPr>
        <p:spPr>
          <a:xfrm>
            <a:off x="4724400" y="3124199"/>
            <a:ext cx="914400" cy="430887"/>
          </a:xfrm>
          <a:prstGeom prst="rect">
            <a:avLst/>
          </a:prstGeom>
          <a:noFill/>
        </p:spPr>
        <p:txBody>
          <a:bodyPr wrap="square" rtlCol="0">
            <a:spAutoFit/>
          </a:bodyPr>
          <a:lstStyle/>
          <a:p>
            <a:r>
              <a:rPr lang="en-US" sz="1100" smtClean="0">
                <a:solidFill>
                  <a:schemeClr val="bg1"/>
                </a:solidFill>
                <a:latin typeface="Arial" pitchFamily="34" charset="0"/>
                <a:cs typeface="Arial" pitchFamily="34" charset="0"/>
              </a:rPr>
              <a:t>GULF OF MEXICO</a:t>
            </a:r>
            <a:endParaRPr lang="en-US" sz="11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991365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48" y="0"/>
            <a:ext cx="4480560" cy="31556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8418" y="-17060"/>
            <a:ext cx="4505581" cy="3172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99463" y="3460003"/>
            <a:ext cx="4191000" cy="2554545"/>
          </a:xfrm>
          <a:prstGeom prst="rect">
            <a:avLst/>
          </a:prstGeom>
          <a:noFill/>
        </p:spPr>
        <p:txBody>
          <a:bodyPr wrap="square" rtlCol="0">
            <a:spAutoFit/>
          </a:bodyPr>
          <a:lstStyle/>
          <a:p>
            <a:r>
              <a:rPr lang="en-US" b="1" dirty="0" smtClean="0">
                <a:latin typeface="Arial" pitchFamily="34" charset="0"/>
                <a:cs typeface="Arial" pitchFamily="34" charset="0"/>
              </a:rPr>
              <a:t>Taylor River Slough</a:t>
            </a:r>
          </a:p>
          <a:p>
            <a:endParaRPr lang="en-US" dirty="0">
              <a:latin typeface="Arial" pitchFamily="34" charset="0"/>
              <a:cs typeface="Arial" pitchFamily="34" charset="0"/>
            </a:endParaRPr>
          </a:p>
          <a:p>
            <a:pPr marL="285750" indent="-285750">
              <a:buFont typeface="Arial" pitchFamily="34" charset="0"/>
              <a:buChar char="•"/>
            </a:pPr>
            <a:r>
              <a:rPr lang="en-US" dirty="0" smtClean="0">
                <a:latin typeface="Arial" pitchFamily="34" charset="0"/>
                <a:cs typeface="Arial" pitchFamily="34" charset="0"/>
              </a:rPr>
              <a:t>Scrub</a:t>
            </a:r>
          </a:p>
          <a:p>
            <a:pPr marL="285750" indent="-285750">
              <a:buFont typeface="Arial" pitchFamily="34" charset="0"/>
              <a:buChar char="•"/>
            </a:pPr>
            <a:r>
              <a:rPr lang="en-US" dirty="0" smtClean="0">
                <a:latin typeface="Arial" pitchFamily="34" charset="0"/>
                <a:cs typeface="Arial" pitchFamily="34" charset="0"/>
              </a:rPr>
              <a:t>Permanently flooded</a:t>
            </a:r>
          </a:p>
          <a:p>
            <a:pPr marL="285750" lvl="1" indent="-285750">
              <a:buFont typeface="Arial" pitchFamily="34" charset="0"/>
              <a:buChar char="•"/>
            </a:pPr>
            <a:r>
              <a:rPr lang="en-US" dirty="0" smtClean="0">
                <a:latin typeface="Arial" pitchFamily="34" charset="0"/>
                <a:cs typeface="Arial" pitchFamily="34" charset="0"/>
              </a:rPr>
              <a:t>P-limited</a:t>
            </a:r>
            <a:endParaRPr lang="en-US" dirty="0">
              <a:latin typeface="Arial" pitchFamily="34" charset="0"/>
              <a:cs typeface="Arial" pitchFamily="34" charset="0"/>
            </a:endParaRPr>
          </a:p>
          <a:p>
            <a:pPr marL="285750" indent="-285750">
              <a:buFont typeface="Arial" pitchFamily="34" charset="0"/>
              <a:buChar char="•"/>
            </a:pPr>
            <a:r>
              <a:rPr lang="en-US" dirty="0" smtClean="0">
                <a:latin typeface="Arial" pitchFamily="34" charset="0"/>
                <a:cs typeface="Arial" pitchFamily="34" charset="0"/>
              </a:rPr>
              <a:t>3.8x higher biomass allocation to roots</a:t>
            </a:r>
          </a:p>
          <a:p>
            <a:endParaRPr lang="en-US" dirty="0">
              <a:latin typeface="Arial" pitchFamily="34" charset="0"/>
              <a:cs typeface="Arial" pitchFamily="34" charset="0"/>
            </a:endParaRPr>
          </a:p>
        </p:txBody>
      </p:sp>
      <p:sp>
        <p:nvSpPr>
          <p:cNvPr id="5" name="TextBox 4"/>
          <p:cNvSpPr txBox="1"/>
          <p:nvPr/>
        </p:nvSpPr>
        <p:spPr>
          <a:xfrm>
            <a:off x="609600" y="3460003"/>
            <a:ext cx="3857312" cy="2862322"/>
          </a:xfrm>
          <a:prstGeom prst="rect">
            <a:avLst/>
          </a:prstGeom>
          <a:noFill/>
        </p:spPr>
        <p:txBody>
          <a:bodyPr wrap="square" rtlCol="0">
            <a:spAutoFit/>
          </a:bodyPr>
          <a:lstStyle/>
          <a:p>
            <a:r>
              <a:rPr lang="en-US" b="1" dirty="0">
                <a:latin typeface="Arial" pitchFamily="34" charset="0"/>
                <a:cs typeface="Arial" pitchFamily="34" charset="0"/>
              </a:rPr>
              <a:t>Shark River </a:t>
            </a:r>
            <a:r>
              <a:rPr lang="en-US" b="1" dirty="0" smtClean="0">
                <a:latin typeface="Arial" pitchFamily="34" charset="0"/>
                <a:cs typeface="Arial" pitchFamily="34" charset="0"/>
              </a:rPr>
              <a:t>Slough</a:t>
            </a:r>
          </a:p>
          <a:p>
            <a:endParaRPr lang="en-US" b="1" dirty="0">
              <a:latin typeface="Arial" pitchFamily="34" charset="0"/>
              <a:cs typeface="Arial" pitchFamily="34" charset="0"/>
            </a:endParaRPr>
          </a:p>
          <a:p>
            <a:pPr marL="285750" indent="-285750">
              <a:buFont typeface="Arial" pitchFamily="34" charset="0"/>
              <a:buChar char="•"/>
            </a:pPr>
            <a:r>
              <a:rPr lang="en-US" dirty="0" smtClean="0">
                <a:latin typeface="Arial" pitchFamily="34" charset="0"/>
                <a:cs typeface="Arial" pitchFamily="34" charset="0"/>
              </a:rPr>
              <a:t>Riverine, fringing </a:t>
            </a:r>
            <a:endParaRPr lang="en-US" dirty="0">
              <a:latin typeface="Arial" pitchFamily="34" charset="0"/>
              <a:cs typeface="Arial" pitchFamily="34" charset="0"/>
            </a:endParaRPr>
          </a:p>
          <a:p>
            <a:pPr marL="285750" indent="-285750">
              <a:buFont typeface="Arial" pitchFamily="34" charset="0"/>
              <a:buChar char="•"/>
            </a:pPr>
            <a:r>
              <a:rPr lang="en-US" dirty="0" smtClean="0">
                <a:latin typeface="Arial" pitchFamily="34" charset="0"/>
                <a:cs typeface="Arial" pitchFamily="34" charset="0"/>
              </a:rPr>
              <a:t>Tide dominates duration </a:t>
            </a:r>
            <a:r>
              <a:rPr lang="en-US" dirty="0">
                <a:latin typeface="Arial" pitchFamily="34" charset="0"/>
                <a:cs typeface="Arial" pitchFamily="34" charset="0"/>
              </a:rPr>
              <a:t>and depth of </a:t>
            </a:r>
            <a:r>
              <a:rPr lang="en-US" dirty="0" smtClean="0">
                <a:latin typeface="Arial" pitchFamily="34" charset="0"/>
                <a:cs typeface="Arial" pitchFamily="34" charset="0"/>
              </a:rPr>
              <a:t>flooding</a:t>
            </a:r>
          </a:p>
          <a:p>
            <a:pPr marL="285750" lvl="1" indent="-285750">
              <a:buFont typeface="Arial" pitchFamily="34" charset="0"/>
              <a:buChar char="•"/>
            </a:pPr>
            <a:r>
              <a:rPr lang="en-US" dirty="0" smtClean="0">
                <a:latin typeface="Arial" pitchFamily="34" charset="0"/>
                <a:cs typeface="Arial" pitchFamily="34" charset="0"/>
              </a:rPr>
              <a:t>Marine P available</a:t>
            </a:r>
            <a:endParaRPr lang="en-US" dirty="0">
              <a:latin typeface="Arial" pitchFamily="34" charset="0"/>
              <a:cs typeface="Arial" pitchFamily="34" charset="0"/>
            </a:endParaRPr>
          </a:p>
          <a:p>
            <a:pPr marL="285750" indent="-285750">
              <a:buFont typeface="Arial" pitchFamily="34" charset="0"/>
              <a:buChar char="•"/>
            </a:pPr>
            <a:r>
              <a:rPr lang="en-US" dirty="0" smtClean="0">
                <a:latin typeface="Arial" pitchFamily="34" charset="0"/>
                <a:cs typeface="Arial" pitchFamily="34" charset="0"/>
              </a:rPr>
              <a:t>High </a:t>
            </a:r>
            <a:r>
              <a:rPr lang="en-US" dirty="0">
                <a:latin typeface="Arial" pitchFamily="34" charset="0"/>
                <a:cs typeface="Arial" pitchFamily="34" charset="0"/>
              </a:rPr>
              <a:t>aboveground productivity </a:t>
            </a:r>
            <a:r>
              <a:rPr lang="en-US" dirty="0" smtClean="0">
                <a:latin typeface="Arial" pitchFamily="34" charset="0"/>
                <a:cs typeface="Arial" pitchFamily="34" charset="0"/>
              </a:rPr>
              <a:t> </a:t>
            </a:r>
          </a:p>
          <a:p>
            <a:endParaRPr lang="en-US" dirty="0"/>
          </a:p>
        </p:txBody>
      </p:sp>
      <p:sp>
        <p:nvSpPr>
          <p:cNvPr id="3" name="TextBox 2"/>
          <p:cNvSpPr txBox="1"/>
          <p:nvPr/>
        </p:nvSpPr>
        <p:spPr>
          <a:xfrm>
            <a:off x="5714999" y="6478488"/>
            <a:ext cx="3429000" cy="276999"/>
          </a:xfrm>
          <a:prstGeom prst="rect">
            <a:avLst/>
          </a:prstGeom>
          <a:noFill/>
        </p:spPr>
        <p:txBody>
          <a:bodyPr wrap="square" rtlCol="0">
            <a:spAutoFit/>
          </a:bodyPr>
          <a:lstStyle/>
          <a:p>
            <a:r>
              <a:rPr lang="en-US" sz="1200" smtClean="0">
                <a:latin typeface="Arial" pitchFamily="34" charset="0"/>
                <a:cs typeface="Arial" pitchFamily="34" charset="0"/>
              </a:rPr>
              <a:t>                   Castaneda-Moya et al., (2011)</a:t>
            </a:r>
            <a:endParaRPr lang="en-US" sz="1200">
              <a:latin typeface="Arial" pitchFamily="34" charset="0"/>
              <a:cs typeface="Arial" pitchFamily="34" charset="0"/>
            </a:endParaRPr>
          </a:p>
        </p:txBody>
      </p:sp>
      <p:sp>
        <p:nvSpPr>
          <p:cNvPr id="7" name="TextBox 6"/>
          <p:cNvSpPr txBox="1"/>
          <p:nvPr/>
        </p:nvSpPr>
        <p:spPr>
          <a:xfrm>
            <a:off x="3469709" y="6521260"/>
            <a:ext cx="2245291" cy="276999"/>
          </a:xfrm>
          <a:prstGeom prst="rect">
            <a:avLst/>
          </a:prstGeom>
          <a:noFill/>
        </p:spPr>
        <p:txBody>
          <a:bodyPr wrap="square" rtlCol="0">
            <a:spAutoFit/>
          </a:bodyPr>
          <a:lstStyle/>
          <a:p>
            <a:r>
              <a:rPr lang="en-US" sz="1200" dirty="0" smtClean="0">
                <a:latin typeface="Arial" pitchFamily="34" charset="0"/>
                <a:cs typeface="Arial" pitchFamily="34" charset="0"/>
              </a:rPr>
              <a:t>Photos: FCE LTER </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606687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959224"/>
          </a:xfrm>
        </p:spPr>
        <p:txBody>
          <a:bodyPr/>
          <a:lstStyle/>
          <a:p>
            <a:endParaRPr lang="en-US"/>
          </a:p>
        </p:txBody>
      </p:sp>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710" y="-178951"/>
            <a:ext cx="9220200" cy="70369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338387"/>
            <a:ext cx="2819400" cy="2181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35" y="2681643"/>
            <a:ext cx="1792413" cy="1494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6477000" y="2338388"/>
            <a:ext cx="2286000" cy="87804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smtClean="0">
                <a:latin typeface="Arial" pitchFamily="34" charset="0"/>
                <a:cs typeface="Arial" pitchFamily="34" charset="0"/>
              </a:rPr>
              <a:t>Water </a:t>
            </a:r>
            <a:r>
              <a:rPr lang="en-US" sz="1800" smtClean="0">
                <a:latin typeface="Arial" pitchFamily="34" charset="0"/>
                <a:cs typeface="Arial" pitchFamily="34" charset="0"/>
              </a:rPr>
              <a:t>management</a:t>
            </a:r>
            <a:endParaRPr lang="en-US" sz="1800">
              <a:latin typeface="Arial" pitchFamily="34" charset="0"/>
              <a:cs typeface="Arial" pitchFamily="34" charset="0"/>
            </a:endParaRPr>
          </a:p>
        </p:txBody>
      </p:sp>
      <p:sp>
        <p:nvSpPr>
          <p:cNvPr id="6" name="Oval 5"/>
          <p:cNvSpPr/>
          <p:nvPr/>
        </p:nvSpPr>
        <p:spPr>
          <a:xfrm>
            <a:off x="6556612" y="3261027"/>
            <a:ext cx="2133600" cy="94703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sz="1800" smtClean="0">
                <a:latin typeface="Arial" pitchFamily="34" charset="0"/>
                <a:cs typeface="Arial" pitchFamily="34" charset="0"/>
              </a:rPr>
              <a:t>Sea level rise</a:t>
            </a:r>
            <a:endParaRPr lang="en-US" sz="1800">
              <a:latin typeface="Arial" pitchFamily="34" charset="0"/>
              <a:cs typeface="Arial" pitchFamily="34" charset="0"/>
            </a:endParaRPr>
          </a:p>
        </p:txBody>
      </p:sp>
      <p:sp>
        <p:nvSpPr>
          <p:cNvPr id="7" name="Oval 6"/>
          <p:cNvSpPr/>
          <p:nvPr/>
        </p:nvSpPr>
        <p:spPr>
          <a:xfrm>
            <a:off x="6556612" y="4300210"/>
            <a:ext cx="2133600" cy="87566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sz="1800" smtClean="0">
                <a:latin typeface="Arial" pitchFamily="34" charset="0"/>
                <a:cs typeface="Arial" pitchFamily="34" charset="0"/>
              </a:rPr>
              <a:t>Urban development</a:t>
            </a:r>
            <a:endParaRPr lang="en-US" sz="1800">
              <a:latin typeface="Arial" pitchFamily="34" charset="0"/>
              <a:cs typeface="Arial" pitchFamily="34" charset="0"/>
            </a:endParaRPr>
          </a:p>
        </p:txBody>
      </p:sp>
      <p:sp>
        <p:nvSpPr>
          <p:cNvPr id="9" name="Rounded Rectangle 8"/>
          <p:cNvSpPr/>
          <p:nvPr/>
        </p:nvSpPr>
        <p:spPr>
          <a:xfrm>
            <a:off x="106341" y="1236511"/>
            <a:ext cx="2057400" cy="860734"/>
          </a:xfrm>
          <a:prstGeom prst="roundRect">
            <a:avLst/>
          </a:prstGeom>
          <a:solidFill>
            <a:schemeClr val="bg1"/>
          </a:solidFill>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smtClean="0">
                <a:solidFill>
                  <a:schemeClr val="tx1"/>
                </a:solidFill>
                <a:latin typeface="Arial" pitchFamily="34" charset="0"/>
                <a:cs typeface="Arial" pitchFamily="34" charset="0"/>
              </a:rPr>
              <a:t>Pulses</a:t>
            </a:r>
            <a:endParaRPr lang="en-US" sz="2800" b="1">
              <a:solidFill>
                <a:schemeClr val="tx1"/>
              </a:solidFill>
              <a:latin typeface="Arial" pitchFamily="34" charset="0"/>
              <a:cs typeface="Arial" pitchFamily="34" charset="0"/>
            </a:endParaRPr>
          </a:p>
        </p:txBody>
      </p:sp>
      <p:sp>
        <p:nvSpPr>
          <p:cNvPr id="10" name="Rounded Rectangle 9"/>
          <p:cNvSpPr/>
          <p:nvPr/>
        </p:nvSpPr>
        <p:spPr>
          <a:xfrm>
            <a:off x="6400800" y="1236511"/>
            <a:ext cx="2362200" cy="860734"/>
          </a:xfrm>
          <a:prstGeom prst="roundRect">
            <a:avLst/>
          </a:prstGeom>
          <a:solidFill>
            <a:schemeClr val="bg1"/>
          </a:solidFill>
          <a:ln w="19050"/>
        </p:spPr>
        <p:style>
          <a:lnRef idx="1">
            <a:schemeClr val="dk1"/>
          </a:lnRef>
          <a:fillRef idx="3">
            <a:schemeClr val="dk1"/>
          </a:fillRef>
          <a:effectRef idx="2">
            <a:schemeClr val="dk1"/>
          </a:effectRef>
          <a:fontRef idx="minor">
            <a:schemeClr val="lt1"/>
          </a:fontRef>
        </p:style>
        <p:txBody>
          <a:bodyPr rtlCol="0" anchor="ctr"/>
          <a:lstStyle/>
          <a:p>
            <a:pPr algn="ctr"/>
            <a:r>
              <a:rPr lang="en-US" sz="2800" b="1" smtClean="0">
                <a:solidFill>
                  <a:schemeClr val="tx1"/>
                </a:solidFill>
                <a:latin typeface="Arial" pitchFamily="34" charset="0"/>
                <a:cs typeface="Arial" pitchFamily="34" charset="0"/>
              </a:rPr>
              <a:t>Presses</a:t>
            </a:r>
            <a:endParaRPr lang="en-US" sz="2800" b="1">
              <a:solidFill>
                <a:schemeClr val="tx1"/>
              </a:solidFill>
              <a:latin typeface="Arial" pitchFamily="34" charset="0"/>
              <a:cs typeface="Arial" pitchFamily="34" charset="0"/>
            </a:endParaRPr>
          </a:p>
        </p:txBody>
      </p:sp>
      <p:sp>
        <p:nvSpPr>
          <p:cNvPr id="5" name="TextBox 4"/>
          <p:cNvSpPr txBox="1"/>
          <p:nvPr/>
        </p:nvSpPr>
        <p:spPr>
          <a:xfrm>
            <a:off x="990600" y="4161711"/>
            <a:ext cx="1371600" cy="276999"/>
          </a:xfrm>
          <a:prstGeom prst="rect">
            <a:avLst/>
          </a:prstGeom>
          <a:noFill/>
        </p:spPr>
        <p:txBody>
          <a:bodyPr wrap="square" rtlCol="0">
            <a:spAutoFit/>
          </a:bodyPr>
          <a:lstStyle/>
          <a:p>
            <a:r>
              <a:rPr lang="en-US" sz="1200" smtClean="0">
                <a:solidFill>
                  <a:schemeClr val="bg1"/>
                </a:solidFill>
                <a:latin typeface="Arial" pitchFamily="34" charset="0"/>
                <a:cs typeface="Arial" pitchFamily="34" charset="0"/>
              </a:rPr>
              <a:t>FCE-LTER</a:t>
            </a:r>
            <a:endParaRPr lang="en-US" sz="1200">
              <a:solidFill>
                <a:schemeClr val="bg1"/>
              </a:solidFill>
              <a:latin typeface="Arial" pitchFamily="34" charset="0"/>
              <a:cs typeface="Arial" pitchFamily="34" charset="0"/>
            </a:endParaRPr>
          </a:p>
        </p:txBody>
      </p:sp>
      <p:sp>
        <p:nvSpPr>
          <p:cNvPr id="8" name="TextBox 7"/>
          <p:cNvSpPr txBox="1"/>
          <p:nvPr/>
        </p:nvSpPr>
        <p:spPr>
          <a:xfrm>
            <a:off x="4305300" y="4519612"/>
            <a:ext cx="2095500" cy="276999"/>
          </a:xfrm>
          <a:prstGeom prst="rect">
            <a:avLst/>
          </a:prstGeom>
          <a:noFill/>
        </p:spPr>
        <p:txBody>
          <a:bodyPr wrap="square" rtlCol="0">
            <a:spAutoFit/>
          </a:bodyPr>
          <a:lstStyle/>
          <a:p>
            <a:r>
              <a:rPr lang="en-US" sz="1200" smtClean="0">
                <a:solidFill>
                  <a:schemeClr val="bg1"/>
                </a:solidFill>
                <a:latin typeface="Arial" pitchFamily="34" charset="0"/>
                <a:cs typeface="Arial" pitchFamily="34" charset="0"/>
              </a:rPr>
              <a:t>Simard et al. (2006)</a:t>
            </a:r>
            <a:endParaRPr lang="en-US" sz="1200">
              <a:solidFill>
                <a:schemeClr val="bg1"/>
              </a:solidFill>
              <a:latin typeface="Arial" pitchFamily="34" charset="0"/>
              <a:cs typeface="Arial" pitchFamily="34" charset="0"/>
            </a:endParaRPr>
          </a:p>
        </p:txBody>
      </p:sp>
      <p:sp>
        <p:nvSpPr>
          <p:cNvPr id="11" name="TextBox 10"/>
          <p:cNvSpPr txBox="1"/>
          <p:nvPr/>
        </p:nvSpPr>
        <p:spPr>
          <a:xfrm>
            <a:off x="6400800" y="5638801"/>
            <a:ext cx="2743200" cy="738664"/>
          </a:xfrm>
          <a:prstGeom prst="rect">
            <a:avLst/>
          </a:prstGeom>
          <a:noFill/>
        </p:spPr>
        <p:txBody>
          <a:bodyPr wrap="square" rtlCol="0">
            <a:spAutoFit/>
          </a:bodyPr>
          <a:lstStyle/>
          <a:p>
            <a:endParaRPr lang="en-US" sz="1400" smtClean="0">
              <a:solidFill>
                <a:schemeClr val="bg1"/>
              </a:solidFill>
            </a:endParaRPr>
          </a:p>
          <a:p>
            <a:endParaRPr lang="en-US" sz="1400">
              <a:solidFill>
                <a:schemeClr val="bg1"/>
              </a:solidFill>
            </a:endParaRPr>
          </a:p>
          <a:p>
            <a:r>
              <a:rPr lang="en-US" sz="1400" smtClean="0">
                <a:solidFill>
                  <a:schemeClr val="bg1"/>
                </a:solidFill>
              </a:rPr>
              <a:t>(</a:t>
            </a:r>
            <a:r>
              <a:rPr lang="en-US" sz="1400" smtClean="0">
                <a:solidFill>
                  <a:schemeClr val="bg1"/>
                </a:solidFill>
                <a:latin typeface="Arial" pitchFamily="34" charset="0"/>
                <a:cs typeface="Arial" pitchFamily="34" charset="0"/>
              </a:rPr>
              <a:t>Photograph: FCE LTER</a:t>
            </a:r>
            <a:r>
              <a:rPr lang="en-US" sz="1400">
                <a:solidFill>
                  <a:schemeClr val="bg1"/>
                </a:solidFill>
                <a:latin typeface="Arial" pitchFamily="34" charset="0"/>
                <a:cs typeface="Arial" pitchFamily="34" charset="0"/>
              </a:rPr>
              <a:t>)</a:t>
            </a:r>
          </a:p>
        </p:txBody>
      </p:sp>
      <p:sp>
        <p:nvSpPr>
          <p:cNvPr id="12" name="Left Arrow 11"/>
          <p:cNvSpPr/>
          <p:nvPr/>
        </p:nvSpPr>
        <p:spPr>
          <a:xfrm>
            <a:off x="5791200" y="3366817"/>
            <a:ext cx="609600" cy="367725"/>
          </a:xfrm>
          <a:prstGeom prst="leftArrow">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rgbClr val="FFC000"/>
              </a:solidFill>
            </a:endParaRPr>
          </a:p>
        </p:txBody>
      </p:sp>
      <p:sp>
        <p:nvSpPr>
          <p:cNvPr id="13" name="Right Arrow 12"/>
          <p:cNvSpPr/>
          <p:nvPr/>
        </p:nvSpPr>
        <p:spPr>
          <a:xfrm>
            <a:off x="2133598" y="3390144"/>
            <a:ext cx="609600" cy="314710"/>
          </a:xfrm>
          <a:prstGeom prst="rightArrow">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 name="TextBox 13"/>
          <p:cNvSpPr txBox="1"/>
          <p:nvPr/>
        </p:nvSpPr>
        <p:spPr>
          <a:xfrm>
            <a:off x="1752600" y="5438746"/>
            <a:ext cx="5562600" cy="400110"/>
          </a:xfrm>
          <a:prstGeom prst="rect">
            <a:avLst/>
          </a:prstGeom>
          <a:solidFill>
            <a:schemeClr val="bg1"/>
          </a:solidFill>
          <a:ln w="19050">
            <a:solidFill>
              <a:schemeClr val="tx1"/>
            </a:solidFill>
          </a:ln>
        </p:spPr>
        <p:txBody>
          <a:bodyPr wrap="square" rtlCol="0">
            <a:spAutoFit/>
          </a:bodyPr>
          <a:lstStyle/>
          <a:p>
            <a:r>
              <a:rPr lang="en-US" b="1" i="1" smtClean="0">
                <a:solidFill>
                  <a:srgbClr val="FFC000"/>
                </a:solidFill>
              </a:rPr>
              <a:t>        </a:t>
            </a:r>
            <a:r>
              <a:rPr lang="en-US" sz="2000" b="1" i="1" smtClean="0">
                <a:latin typeface="Arial" pitchFamily="34" charset="0"/>
                <a:cs typeface="Arial" pitchFamily="34" charset="0"/>
              </a:rPr>
              <a:t>Varying spatial and temporal scales   </a:t>
            </a:r>
            <a:endParaRPr lang="en-US" sz="2000" b="1" i="1">
              <a:latin typeface="Arial" pitchFamily="34" charset="0"/>
              <a:cs typeface="Arial" pitchFamily="34" charset="0"/>
            </a:endParaRPr>
          </a:p>
        </p:txBody>
      </p:sp>
      <p:sp>
        <p:nvSpPr>
          <p:cNvPr id="15" name="TextBox 14"/>
          <p:cNvSpPr txBox="1"/>
          <p:nvPr/>
        </p:nvSpPr>
        <p:spPr>
          <a:xfrm>
            <a:off x="3048000" y="172422"/>
            <a:ext cx="2438400" cy="954107"/>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chemeClr val="bg1"/>
                </a:solidFill>
                <a:latin typeface="Arial" pitchFamily="34" charset="0"/>
                <a:cs typeface="Arial" pitchFamily="34" charset="0"/>
              </a:rPr>
              <a:t>ENP Mangroves</a:t>
            </a:r>
            <a:endParaRPr lang="en-US" sz="2800" b="1">
              <a:solidFill>
                <a:schemeClr val="bg1"/>
              </a:solidFill>
              <a:latin typeface="Arial" pitchFamily="34" charset="0"/>
              <a:cs typeface="Arial" pitchFamily="34" charset="0"/>
            </a:endParaRPr>
          </a:p>
        </p:txBody>
      </p:sp>
      <p:sp>
        <p:nvSpPr>
          <p:cNvPr id="18" name="Right Arrow 17"/>
          <p:cNvSpPr/>
          <p:nvPr/>
        </p:nvSpPr>
        <p:spPr>
          <a:xfrm rot="20292546">
            <a:off x="2259602" y="969174"/>
            <a:ext cx="609600" cy="314710"/>
          </a:xfrm>
          <a:prstGeom prst="rightArrow">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Right Arrow 18"/>
          <p:cNvSpPr/>
          <p:nvPr/>
        </p:nvSpPr>
        <p:spPr>
          <a:xfrm rot="12235748">
            <a:off x="5657090" y="927444"/>
            <a:ext cx="609600" cy="314710"/>
          </a:xfrm>
          <a:prstGeom prst="rightArrow">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86" y="2590930"/>
            <a:ext cx="2057097" cy="155177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4221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smtClean="0"/>
              <a:t>Overview</a:t>
            </a:r>
          </a:p>
        </p:txBody>
      </p:sp>
      <p:sp>
        <p:nvSpPr>
          <p:cNvPr id="204805" name="Rectangle 5"/>
          <p:cNvSpPr>
            <a:spLocks noGrp="1" noChangeArrowheads="1"/>
          </p:cNvSpPr>
          <p:nvPr>
            <p:ph type="body" sz="half" idx="1"/>
          </p:nvPr>
        </p:nvSpPr>
        <p:spPr>
          <a:xfrm>
            <a:off x="762000" y="990600"/>
            <a:ext cx="7543800" cy="5638800"/>
          </a:xfrm>
        </p:spPr>
        <p:txBody>
          <a:bodyPr/>
          <a:lstStyle/>
          <a:p>
            <a:r>
              <a:rPr lang="en-US" sz="2200" dirty="0" smtClean="0"/>
              <a:t>NSF’s Water, Sustainability, and Climate (WSC) Program</a:t>
            </a:r>
            <a:endParaRPr lang="en-US" sz="1800" dirty="0" smtClean="0"/>
          </a:p>
          <a:p>
            <a:pPr lvl="1"/>
            <a:r>
              <a:rPr lang="en-US" sz="1800" dirty="0" smtClean="0"/>
              <a:t>Motivation, goals, and funding sources</a:t>
            </a:r>
          </a:p>
          <a:p>
            <a:pPr lvl="1"/>
            <a:r>
              <a:rPr lang="en-US" sz="1800" dirty="0" smtClean="0"/>
              <a:t>Three Categories</a:t>
            </a:r>
          </a:p>
          <a:p>
            <a:r>
              <a:rPr lang="en-US" sz="2200" dirty="0" smtClean="0"/>
              <a:t>WSC 1 Project</a:t>
            </a:r>
          </a:p>
          <a:p>
            <a:pPr lvl="1"/>
            <a:r>
              <a:rPr lang="en-US" sz="1800" dirty="0"/>
              <a:t>Field tracer experiment</a:t>
            </a:r>
          </a:p>
          <a:p>
            <a:pPr lvl="1"/>
            <a:r>
              <a:rPr lang="en-US" sz="1800" dirty="0" smtClean="0"/>
              <a:t>Ecosystem services, especially carbon and fisheries</a:t>
            </a:r>
          </a:p>
          <a:p>
            <a:r>
              <a:rPr lang="en-US" sz="2200" dirty="0" smtClean="0"/>
              <a:t>WSC 2 Project</a:t>
            </a:r>
          </a:p>
          <a:p>
            <a:pPr lvl="1"/>
            <a:r>
              <a:rPr lang="en-US" sz="1800" dirty="0" smtClean="0"/>
              <a:t>Much broader area and scope</a:t>
            </a:r>
          </a:p>
          <a:p>
            <a:endParaRPr lang="en-US" sz="1800" dirty="0" smtClean="0"/>
          </a:p>
          <a:p>
            <a:pPr marL="0" indent="0">
              <a:buNone/>
            </a:pPr>
            <a:r>
              <a:rPr lang="en-US" sz="2200" dirty="0" smtClean="0"/>
              <a:t>	</a:t>
            </a:r>
          </a:p>
          <a:p>
            <a:pPr lvl="1"/>
            <a:endParaRPr lang="en-US" sz="1800" dirty="0" smtClean="0"/>
          </a:p>
          <a:p>
            <a:pPr lvl="1">
              <a:buNone/>
            </a:pPr>
            <a:endParaRPr lang="en-US" sz="1800" dirty="0" smtClean="0"/>
          </a:p>
        </p:txBody>
      </p:sp>
    </p:spTree>
    <p:extLst>
      <p:ext uri="{BB962C8B-B14F-4D97-AF65-F5344CB8AC3E}">
        <p14:creationId xmlns:p14="http://schemas.microsoft.com/office/powerpoint/2010/main" val="4146927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pic>
        <p:nvPicPr>
          <p:cNvPr id="57346" name="Picture 2" descr="R:\FISH,WILDLIFE,PLANTS &amp; PEOPLE\ALL pix\PLACES, SCENERY, LANDSCAPES, AERIAL\Mangroves.jpg"/>
          <p:cNvPicPr>
            <a:picLocks noGrp="1" noChangeAspect="1" noChangeArrowheads="1"/>
          </p:cNvPicPr>
          <p:nvPr>
            <p:ph idx="1"/>
          </p:nvPr>
        </p:nvPicPr>
        <p:blipFill>
          <a:blip r:embed="rId3"/>
          <a:srcRect/>
          <a:stretch>
            <a:fillRect/>
          </a:stretch>
        </p:blipFill>
        <p:spPr>
          <a:xfrm>
            <a:off x="0" y="-152400"/>
            <a:ext cx="9144000" cy="7086600"/>
          </a:xfrm>
        </p:spPr>
      </p:pic>
      <p:sp>
        <p:nvSpPr>
          <p:cNvPr id="4" name="TextBox 3"/>
          <p:cNvSpPr txBox="1"/>
          <p:nvPr/>
        </p:nvSpPr>
        <p:spPr>
          <a:xfrm>
            <a:off x="2743200" y="4267200"/>
            <a:ext cx="3733800" cy="1077218"/>
          </a:xfrm>
          <a:prstGeom prst="rect">
            <a:avLst/>
          </a:prstGeom>
          <a:solidFill>
            <a:schemeClr val="bg1">
              <a:lumMod val="95000"/>
              <a:alpha val="70000"/>
            </a:schemeClr>
          </a:solidFill>
          <a:ln w="34925">
            <a:noFill/>
          </a:ln>
          <a:effectLst>
            <a:outerShdw blurRad="149987" dist="250190" dir="8460000" algn="ctr">
              <a:srgbClr val="000000">
                <a:alpha val="28000"/>
              </a:srgbClr>
            </a:outerShdw>
            <a:reflection blurRad="6350" stA="50000" endA="295" endPos="92000" dist="101600" dir="5400000" sy="-100000" algn="bl" rotWithShape="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200" b="1" smtClean="0">
                <a:solidFill>
                  <a:prstClr val="black"/>
                </a:solidFill>
                <a:latin typeface="Arial" pitchFamily="34" charset="0"/>
                <a:cs typeface="Arial" pitchFamily="34" charset="0"/>
              </a:rPr>
              <a:t>Research Objectives</a:t>
            </a:r>
            <a:endParaRPr lang="en-US" sz="3200" b="1">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69712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pPr defTabSz="587375">
              <a:tabLst>
                <a:tab pos="1300163" algn="l"/>
                <a:tab pos="4229100" algn="l"/>
              </a:tabLst>
            </a:pPr>
            <a:r>
              <a:rPr lang="en-US" sz="3200" b="1"/>
              <a:t>Specific Objectives</a:t>
            </a:r>
          </a:p>
        </p:txBody>
      </p:sp>
      <p:sp>
        <p:nvSpPr>
          <p:cNvPr id="3" name="Content Placeholder 2"/>
          <p:cNvSpPr>
            <a:spLocks noGrp="1"/>
          </p:cNvSpPr>
          <p:nvPr>
            <p:ph idx="1"/>
          </p:nvPr>
        </p:nvSpPr>
        <p:spPr/>
        <p:txBody>
          <a:bodyPr>
            <a:normAutofit/>
          </a:bodyPr>
          <a:lstStyle/>
          <a:p>
            <a:pPr marL="0" indent="0">
              <a:buNone/>
            </a:pPr>
            <a:endParaRPr lang="en-US" sz="2400" dirty="0" smtClean="0"/>
          </a:p>
          <a:p>
            <a:r>
              <a:rPr lang="en-US" sz="2400" dirty="0" smtClean="0">
                <a:latin typeface="Arial" pitchFamily="34" charset="0"/>
                <a:cs typeface="Arial" pitchFamily="34" charset="0"/>
              </a:rPr>
              <a:t>Quantify total </a:t>
            </a:r>
            <a:r>
              <a:rPr lang="en-US" sz="2400" dirty="0">
                <a:latin typeface="Arial" pitchFamily="34" charset="0"/>
                <a:cs typeface="Arial" pitchFamily="34" charset="0"/>
              </a:rPr>
              <a:t>carbon </a:t>
            </a:r>
            <a:endParaRPr lang="en-US" sz="2400" dirty="0" smtClean="0">
              <a:latin typeface="Arial" pitchFamily="34" charset="0"/>
              <a:cs typeface="Arial" pitchFamily="34" charset="0"/>
            </a:endParaRPr>
          </a:p>
          <a:p>
            <a:pPr marL="2171700" lvl="5" indent="0">
              <a:buNone/>
            </a:pPr>
            <a:r>
              <a:rPr lang="en-US" sz="1600" dirty="0" smtClean="0">
                <a:latin typeface="Arial" pitchFamily="34" charset="0"/>
                <a:cs typeface="Arial" pitchFamily="34" charset="0"/>
              </a:rPr>
              <a:t>(</a:t>
            </a:r>
            <a:r>
              <a:rPr lang="en-US" sz="1600" dirty="0">
                <a:latin typeface="Arial" pitchFamily="34" charset="0"/>
                <a:cs typeface="Arial" pitchFamily="34" charset="0"/>
              </a:rPr>
              <a:t>aboveground and </a:t>
            </a:r>
            <a:r>
              <a:rPr lang="en-US" sz="1600" dirty="0" smtClean="0">
                <a:latin typeface="Arial" pitchFamily="34" charset="0"/>
                <a:cs typeface="Arial" pitchFamily="34" charset="0"/>
              </a:rPr>
              <a:t>belowground)</a:t>
            </a:r>
          </a:p>
          <a:p>
            <a:pPr marL="400050" lvl="1" indent="0">
              <a:buNone/>
            </a:pPr>
            <a:endParaRPr lang="en-US" sz="2400" dirty="0">
              <a:latin typeface="Arial" pitchFamily="34" charset="0"/>
              <a:cs typeface="Arial" pitchFamily="34" charset="0"/>
            </a:endParaRPr>
          </a:p>
          <a:p>
            <a:r>
              <a:rPr lang="en-US" sz="2400" dirty="0" smtClean="0">
                <a:latin typeface="Arial" pitchFamily="34" charset="0"/>
                <a:cs typeface="Arial" pitchFamily="34" charset="0"/>
              </a:rPr>
              <a:t>Identify </a:t>
            </a:r>
            <a:r>
              <a:rPr lang="en-US" sz="2400" dirty="0">
                <a:latin typeface="Arial" pitchFamily="34" charset="0"/>
                <a:cs typeface="Arial" pitchFamily="34" charset="0"/>
              </a:rPr>
              <a:t>appropriate methods of economic </a:t>
            </a:r>
            <a:r>
              <a:rPr lang="en-US" sz="2400" dirty="0" smtClean="0">
                <a:latin typeface="Arial" pitchFamily="34" charset="0"/>
                <a:cs typeface="Arial" pitchFamily="34" charset="0"/>
              </a:rPr>
              <a:t>valuation</a:t>
            </a:r>
          </a:p>
          <a:p>
            <a:pPr marL="0" indent="0">
              <a:buNone/>
            </a:pPr>
            <a:endParaRPr lang="en-US" sz="2400" dirty="0">
              <a:latin typeface="Arial" pitchFamily="34" charset="0"/>
              <a:cs typeface="Arial" pitchFamily="34" charset="0"/>
            </a:endParaRPr>
          </a:p>
          <a:p>
            <a:r>
              <a:rPr lang="en-US" sz="2400" dirty="0" smtClean="0">
                <a:latin typeface="Arial" pitchFamily="34" charset="0"/>
                <a:cs typeface="Arial" pitchFamily="34" charset="0"/>
              </a:rPr>
              <a:t>Estimate incremental </a:t>
            </a:r>
            <a:r>
              <a:rPr lang="en-US" sz="2400" dirty="0">
                <a:latin typeface="Arial" pitchFamily="34" charset="0"/>
                <a:cs typeface="Arial" pitchFamily="34" charset="0"/>
              </a:rPr>
              <a:t>value of </a:t>
            </a:r>
            <a:r>
              <a:rPr lang="en-US" sz="2400" dirty="0" smtClean="0">
                <a:latin typeface="Arial" pitchFamily="34" charset="0"/>
                <a:cs typeface="Arial" pitchFamily="34" charset="0"/>
              </a:rPr>
              <a:t>carbon </a:t>
            </a:r>
            <a:r>
              <a:rPr lang="en-US" sz="2400" dirty="0">
                <a:latin typeface="Arial" pitchFamily="34" charset="0"/>
                <a:cs typeface="Arial" pitchFamily="34" charset="0"/>
              </a:rPr>
              <a:t>sequestration and storage </a:t>
            </a:r>
            <a:r>
              <a:rPr lang="en-US" sz="2400" dirty="0" smtClean="0">
                <a:latin typeface="Arial" pitchFamily="34" charset="0"/>
                <a:cs typeface="Arial" pitchFamily="34" charset="0"/>
              </a:rPr>
              <a:t>with </a:t>
            </a:r>
            <a:r>
              <a:rPr lang="en-US" sz="2400" dirty="0">
                <a:latin typeface="Arial" pitchFamily="34" charset="0"/>
                <a:cs typeface="Arial" pitchFamily="34" charset="0"/>
              </a:rPr>
              <a:t>respect to sea level </a:t>
            </a:r>
            <a:r>
              <a:rPr lang="en-US" sz="2400" dirty="0" smtClean="0">
                <a:latin typeface="Arial" pitchFamily="34" charset="0"/>
                <a:cs typeface="Arial" pitchFamily="34" charset="0"/>
              </a:rPr>
              <a:t>rise</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8312682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6664"/>
            <a:ext cx="8229600" cy="914400"/>
          </a:xfrm>
          <a:noFill/>
          <a:ln w="12700">
            <a:noFill/>
            <a:miter lim="800000"/>
            <a:headEnd/>
            <a:tailEnd/>
          </a:ln>
          <a:effectLst/>
        </p:spPr>
        <p:txBody>
          <a:bodyPr vert="horz" wrap="square" lIns="90488" tIns="44450" rIns="90488" bIns="44450" numCol="1" anchor="ctr" anchorCtr="0" compatLnSpc="1">
            <a:prstTxWarp prst="textNoShape">
              <a:avLst/>
            </a:prstTxWarp>
          </a:bodyPr>
          <a:lstStyle/>
          <a:p>
            <a:pPr lvl="1"/>
            <a:r>
              <a:rPr lang="en-US" sz="2400"/>
              <a:t>Estimation of Total Carbon present in </a:t>
            </a:r>
            <a:r>
              <a:rPr lang="en-US" sz="2400" smtClean="0"/>
              <a:t>mangrove forests </a:t>
            </a:r>
            <a:r>
              <a:rPr lang="en-US" sz="2400"/>
              <a:t>of Everglades National Park</a:t>
            </a:r>
            <a:br>
              <a:rPr lang="en-US" sz="2400"/>
            </a:br>
            <a:endParaRPr lang="en-US" sz="240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00" y="1447800"/>
                <a:ext cx="7391400" cy="4754563"/>
              </a:xfrm>
            </p:spPr>
            <p:txBody>
              <a:bodyPr>
                <a:normAutofit/>
              </a:bodyPr>
              <a:lstStyle/>
              <a:p>
                <a:pPr marL="0" indent="0">
                  <a:buNone/>
                </a:pPr>
                <a:r>
                  <a:rPr lang="en-US" i="1" dirty="0" smtClean="0">
                    <a:latin typeface="Arial" pitchFamily="34" charset="0"/>
                    <a:cs typeface="Arial" pitchFamily="34" charset="0"/>
                  </a:rPr>
                  <a:t>Landscape level </a:t>
                </a:r>
                <a:r>
                  <a:rPr lang="en-US" i="1" dirty="0">
                    <a:latin typeface="Arial" pitchFamily="34" charset="0"/>
                    <a:cs typeface="Arial" pitchFamily="34" charset="0"/>
                  </a:rPr>
                  <a:t> estimation of total carbon (aboveground and belowground) in </a:t>
                </a:r>
                <a:r>
                  <a:rPr lang="en-US" i="1" dirty="0" smtClean="0">
                    <a:latin typeface="Arial" pitchFamily="34" charset="0"/>
                    <a:cs typeface="Arial" pitchFamily="34" charset="0"/>
                  </a:rPr>
                  <a:t>ENP </a:t>
                </a:r>
                <a:r>
                  <a:rPr lang="en-US" i="1" dirty="0">
                    <a:latin typeface="Arial" pitchFamily="34" charset="0"/>
                    <a:cs typeface="Arial" pitchFamily="34" charset="0"/>
                  </a:rPr>
                  <a:t>mangroves</a:t>
                </a:r>
                <a:endParaRPr lang="en-US" dirty="0">
                  <a:latin typeface="Arial" pitchFamily="34" charset="0"/>
                  <a:cs typeface="Arial" pitchFamily="34" charset="0"/>
                </a:endParaRPr>
              </a:p>
              <a:p>
                <a:pPr marL="0" indent="0">
                  <a:buNone/>
                </a:pPr>
                <a14:m>
                  <m:oMathPara xmlns:m="http://schemas.openxmlformats.org/officeDocument/2006/math">
                    <m:oMathParaPr>
                      <m:jc m:val="centerGroup"/>
                    </m:oMathParaPr>
                    <m:oMath xmlns:m="http://schemas.openxmlformats.org/officeDocument/2006/math">
                      <m:r>
                        <a:rPr lang="en-US" b="0" i="1">
                          <a:latin typeface="Cambria Math"/>
                          <a:ea typeface="Calibri"/>
                          <a:cs typeface="Times New Roman"/>
                        </a:rPr>
                        <m:t>𝑇𝐶</m:t>
                      </m:r>
                      <m:r>
                        <a:rPr lang="en-US" b="0" i="1">
                          <a:latin typeface="Cambria Math"/>
                          <a:ea typeface="Calibri"/>
                          <a:cs typeface="Times New Roman"/>
                        </a:rPr>
                        <m:t>= </m:t>
                      </m:r>
                      <m:sSub>
                        <m:sSubPr>
                          <m:ctrlPr>
                            <a:rPr lang="en-US" i="1">
                              <a:latin typeface="Cambria Math"/>
                              <a:ea typeface="Calibri"/>
                              <a:cs typeface="Times New Roman"/>
                            </a:rPr>
                          </m:ctrlPr>
                        </m:sSubPr>
                        <m:e>
                          <m:r>
                            <a:rPr lang="en-US" b="0" i="1">
                              <a:latin typeface="Cambria Math"/>
                              <a:ea typeface="Calibri"/>
                              <a:cs typeface="Times New Roman"/>
                            </a:rPr>
                            <m:t>𝐶</m:t>
                          </m:r>
                        </m:e>
                        <m:sub>
                          <m:r>
                            <a:rPr lang="en-US" b="0" i="1">
                              <a:latin typeface="Cambria Math"/>
                              <a:ea typeface="Calibri"/>
                              <a:cs typeface="Times New Roman"/>
                            </a:rPr>
                            <m:t>𝐴</m:t>
                          </m:r>
                          <m:r>
                            <a:rPr lang="en-US" b="0" i="1" smtClean="0">
                              <a:latin typeface="Cambria Math"/>
                              <a:ea typeface="Calibri"/>
                              <a:cs typeface="Times New Roman"/>
                            </a:rPr>
                            <m:t>𝐺</m:t>
                          </m:r>
                        </m:sub>
                      </m:sSub>
                      <m:r>
                        <a:rPr lang="en-US" b="0" i="1">
                          <a:latin typeface="Cambria Math"/>
                          <a:ea typeface="Calibri"/>
                          <a:cs typeface="Times New Roman"/>
                        </a:rPr>
                        <m:t>+ </m:t>
                      </m:r>
                      <m:sSub>
                        <m:sSubPr>
                          <m:ctrlPr>
                            <a:rPr lang="en-US" i="1">
                              <a:latin typeface="Cambria Math"/>
                              <a:ea typeface="Calibri"/>
                              <a:cs typeface="Times New Roman"/>
                            </a:rPr>
                          </m:ctrlPr>
                        </m:sSubPr>
                        <m:e>
                          <m:r>
                            <a:rPr lang="en-US" b="0" i="1">
                              <a:latin typeface="Cambria Math"/>
                              <a:ea typeface="Calibri"/>
                              <a:cs typeface="Times New Roman"/>
                            </a:rPr>
                            <m:t>𝐶</m:t>
                          </m:r>
                        </m:e>
                        <m:sub>
                          <m:r>
                            <a:rPr lang="en-US" b="0" i="1">
                              <a:latin typeface="Cambria Math"/>
                              <a:ea typeface="Calibri"/>
                              <a:cs typeface="Times New Roman"/>
                            </a:rPr>
                            <m:t>𝐵</m:t>
                          </m:r>
                          <m:r>
                            <a:rPr lang="en-US" b="0" i="1" smtClean="0">
                              <a:latin typeface="Cambria Math"/>
                              <a:ea typeface="Calibri"/>
                              <a:cs typeface="Times New Roman"/>
                            </a:rPr>
                            <m:t>𝐺𝑅</m:t>
                          </m:r>
                        </m:sub>
                      </m:sSub>
                      <m:r>
                        <a:rPr lang="en-US" b="0" i="1">
                          <a:latin typeface="Cambria Math"/>
                          <a:ea typeface="Calibri"/>
                          <a:cs typeface="Times New Roman"/>
                        </a:rPr>
                        <m:t>+ </m:t>
                      </m:r>
                      <m:sSub>
                        <m:sSubPr>
                          <m:ctrlPr>
                            <a:rPr lang="en-US" i="1">
                              <a:latin typeface="Cambria Math"/>
                              <a:ea typeface="Calibri"/>
                              <a:cs typeface="Times New Roman"/>
                            </a:rPr>
                          </m:ctrlPr>
                        </m:sSubPr>
                        <m:e>
                          <m:r>
                            <a:rPr lang="en-US" b="0" i="1">
                              <a:latin typeface="Cambria Math"/>
                              <a:ea typeface="Calibri"/>
                              <a:cs typeface="Times New Roman"/>
                            </a:rPr>
                            <m:t>𝐶</m:t>
                          </m:r>
                        </m:e>
                        <m:sub>
                          <m:r>
                            <a:rPr lang="en-US" b="0" i="1" smtClean="0">
                              <a:latin typeface="Cambria Math"/>
                              <a:ea typeface="Calibri"/>
                              <a:cs typeface="Times New Roman"/>
                            </a:rPr>
                            <m:t>𝐵𝐺𝑆</m:t>
                          </m:r>
                        </m:sub>
                      </m:sSub>
                    </m:oMath>
                  </m:oMathPara>
                </a14:m>
                <a:endParaRPr lang="en-US" dirty="0" smtClean="0">
                  <a:latin typeface="Arial" pitchFamily="34" charset="0"/>
                  <a:cs typeface="Arial" pitchFamily="34" charset="0"/>
                </a:endParaRPr>
              </a:p>
              <a:p>
                <a:pPr marL="0" indent="0">
                  <a:buNone/>
                </a:pPr>
                <a:endParaRPr lang="en-US" dirty="0" smtClean="0">
                  <a:latin typeface="Arial" pitchFamily="34" charset="0"/>
                  <a:cs typeface="Arial" pitchFamily="34" charset="0"/>
                </a:endParaRPr>
              </a:p>
              <a:p>
                <a:pPr>
                  <a:buAutoNum type="alphaLcPeriod"/>
                </a:pPr>
                <a:r>
                  <a:rPr lang="en-US" dirty="0" smtClean="0">
                    <a:latin typeface="Arial" pitchFamily="34" charset="0"/>
                    <a:cs typeface="Arial" pitchFamily="34" charset="0"/>
                  </a:rPr>
                  <a:t>Aboveground Carbon </a:t>
                </a:r>
                <a:r>
                  <a:rPr lang="en-US" i="1" dirty="0" smtClean="0">
                    <a:latin typeface="Arial" pitchFamily="34" charset="0"/>
                    <a:cs typeface="Arial" pitchFamily="34" charset="0"/>
                  </a:rPr>
                  <a:t>(AG)</a:t>
                </a:r>
              </a:p>
              <a:p>
                <a:pPr>
                  <a:buAutoNum type="alphaLcPeriod"/>
                </a:pPr>
                <a:r>
                  <a:rPr lang="en-US" dirty="0" smtClean="0">
                    <a:latin typeface="Arial" pitchFamily="34" charset="0"/>
                    <a:cs typeface="Arial" pitchFamily="34" charset="0"/>
                  </a:rPr>
                  <a:t>Belowground Carbon in Roots </a:t>
                </a:r>
                <a:r>
                  <a:rPr lang="en-US" i="1" dirty="0" smtClean="0">
                    <a:latin typeface="Arial" pitchFamily="34" charset="0"/>
                    <a:cs typeface="Arial" pitchFamily="34" charset="0"/>
                  </a:rPr>
                  <a:t>(BGR)</a:t>
                </a:r>
              </a:p>
              <a:p>
                <a:pPr>
                  <a:buAutoNum type="alphaLcPeriod"/>
                </a:pPr>
                <a:r>
                  <a:rPr lang="en-US" dirty="0">
                    <a:latin typeface="Arial" pitchFamily="34" charset="0"/>
                    <a:cs typeface="Arial" pitchFamily="34" charset="0"/>
                  </a:rPr>
                  <a:t>B</a:t>
                </a:r>
                <a:r>
                  <a:rPr lang="en-US" dirty="0" smtClean="0">
                    <a:latin typeface="Arial" pitchFamily="34" charset="0"/>
                    <a:cs typeface="Arial" pitchFamily="34" charset="0"/>
                  </a:rPr>
                  <a:t>elowground Carbon in Soil </a:t>
                </a:r>
                <a:r>
                  <a:rPr lang="en-US" i="1" dirty="0" smtClean="0">
                    <a:latin typeface="Arial" pitchFamily="34" charset="0"/>
                    <a:cs typeface="Arial" pitchFamily="34" charset="0"/>
                  </a:rPr>
                  <a:t>(BGS)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00" y="1447800"/>
                <a:ext cx="7391400" cy="4754563"/>
              </a:xfrm>
              <a:blipFill rotWithShape="1">
                <a:blip r:embed="rId3"/>
                <a:stretch>
                  <a:fillRect l="-1319" t="-1027"/>
                </a:stretch>
              </a:blipFill>
            </p:spPr>
            <p:txBody>
              <a:bodyPr/>
              <a:lstStyle/>
              <a:p>
                <a:r>
                  <a:rPr lang="en-US">
                    <a:noFill/>
                  </a:rPr>
                  <a:t> </a:t>
                </a:r>
              </a:p>
            </p:txBody>
          </p:sp>
        </mc:Fallback>
      </mc:AlternateContent>
    </p:spTree>
    <p:extLst>
      <p:ext uri="{BB962C8B-B14F-4D97-AF65-F5344CB8AC3E}">
        <p14:creationId xmlns:p14="http://schemas.microsoft.com/office/powerpoint/2010/main" val="3387896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800" smtClean="0"/>
              <a:t>Aboveground </a:t>
            </a:r>
            <a:r>
              <a:rPr lang="en-US" sz="2800"/>
              <a:t>Carbon in </a:t>
            </a:r>
            <a:r>
              <a:rPr lang="en-US" sz="2800" smtClean="0"/>
              <a:t>Mangrove </a:t>
            </a:r>
            <a:r>
              <a:rPr lang="en-US" sz="2800"/>
              <a:t>Forests of ENP</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6928" y="1752600"/>
            <a:ext cx="3412672" cy="2895599"/>
          </a:xfrm>
          <a:prstGeom prst="rect">
            <a:avLst/>
          </a:prstGeom>
          <a:ln>
            <a:noFill/>
          </a:ln>
          <a:effectLst>
            <a:outerShdw blurRad="190500" algn="tl" rotWithShape="0">
              <a:srgbClr val="000000">
                <a:alpha val="70000"/>
              </a:srgbClr>
            </a:outerShdw>
          </a:effectLst>
          <a:extLst/>
        </p:spPr>
      </p:pic>
      <p:pic>
        <p:nvPicPr>
          <p:cNvPr id="6" name="Picture 5" descr="G:\dataThesis\Biomass_\SRTMhgt_UTM_enp_grnd_mangbutFinalLee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269" y="1752600"/>
            <a:ext cx="3392931" cy="2895601"/>
          </a:xfrm>
          <a:prstGeom prst="rect">
            <a:avLst/>
          </a:prstGeom>
          <a:ln>
            <a:noFill/>
          </a:ln>
          <a:effectLst>
            <a:outerShdw blurRad="292100" dist="139700" dir="2700000" algn="tl" rotWithShape="0">
              <a:srgbClr val="333333">
                <a:alpha val="65000"/>
              </a:srgbClr>
            </a:outerShdw>
          </a:effectLst>
          <a:extLst/>
        </p:spPr>
      </p:pic>
      <p:sp>
        <p:nvSpPr>
          <p:cNvPr id="5" name="TextBox 4"/>
          <p:cNvSpPr txBox="1"/>
          <p:nvPr/>
        </p:nvSpPr>
        <p:spPr>
          <a:xfrm>
            <a:off x="780197" y="4782235"/>
            <a:ext cx="3810000" cy="646331"/>
          </a:xfrm>
          <a:prstGeom prst="rect">
            <a:avLst/>
          </a:prstGeom>
          <a:noFill/>
        </p:spPr>
        <p:txBody>
          <a:bodyPr wrap="square" rtlCol="0">
            <a:spAutoFit/>
          </a:bodyPr>
          <a:lstStyle/>
          <a:p>
            <a:pPr algn="ctr"/>
            <a:r>
              <a:rPr lang="en-US" sz="2000" smtClean="0">
                <a:latin typeface="Arial" pitchFamily="34" charset="0"/>
                <a:cs typeface="Arial" pitchFamily="34" charset="0"/>
              </a:rPr>
              <a:t>Mean </a:t>
            </a:r>
            <a:r>
              <a:rPr lang="en-US" sz="2000">
                <a:latin typeface="Arial" pitchFamily="34" charset="0"/>
                <a:cs typeface="Arial" pitchFamily="34" charset="0"/>
              </a:rPr>
              <a:t>tree height  </a:t>
            </a:r>
            <a:endParaRPr lang="en-US" sz="2000" smtClean="0">
              <a:latin typeface="Arial" pitchFamily="34" charset="0"/>
              <a:cs typeface="Arial" pitchFamily="34" charset="0"/>
            </a:endParaRPr>
          </a:p>
          <a:p>
            <a:pPr algn="ctr"/>
            <a:r>
              <a:rPr lang="en-US" sz="1600" i="1" smtClean="0">
                <a:latin typeface="Arial" pitchFamily="34" charset="0"/>
                <a:cs typeface="Arial" pitchFamily="34" charset="0"/>
              </a:rPr>
              <a:t>(</a:t>
            </a:r>
            <a:r>
              <a:rPr lang="en-US" sz="1600" i="1">
                <a:latin typeface="Arial" pitchFamily="34" charset="0"/>
                <a:cs typeface="Arial" pitchFamily="34" charset="0"/>
              </a:rPr>
              <a:t>Simard et al</a:t>
            </a:r>
            <a:r>
              <a:rPr lang="en-US" sz="1600" i="1" smtClean="0">
                <a:latin typeface="Arial" pitchFamily="34" charset="0"/>
                <a:cs typeface="Arial" pitchFamily="34" charset="0"/>
              </a:rPr>
              <a:t>.,  </a:t>
            </a:r>
            <a:r>
              <a:rPr lang="en-US" sz="1600" i="1">
                <a:latin typeface="Arial" pitchFamily="34" charset="0"/>
                <a:cs typeface="Arial" pitchFamily="34" charset="0"/>
              </a:rPr>
              <a:t>2006)</a:t>
            </a:r>
          </a:p>
        </p:txBody>
      </p:sp>
      <p:sp>
        <p:nvSpPr>
          <p:cNvPr id="7" name="TextBox 6"/>
          <p:cNvSpPr txBox="1"/>
          <p:nvPr/>
        </p:nvSpPr>
        <p:spPr>
          <a:xfrm>
            <a:off x="4811972" y="4836366"/>
            <a:ext cx="3810001" cy="646331"/>
          </a:xfrm>
          <a:prstGeom prst="rect">
            <a:avLst/>
          </a:prstGeom>
          <a:noFill/>
        </p:spPr>
        <p:txBody>
          <a:bodyPr wrap="square" rtlCol="0">
            <a:spAutoFit/>
          </a:bodyPr>
          <a:lstStyle/>
          <a:p>
            <a:pPr algn="ctr"/>
            <a:r>
              <a:rPr lang="en-US" sz="2000" smtClean="0">
                <a:latin typeface="Arial" pitchFamily="34" charset="0"/>
                <a:cs typeface="Arial" pitchFamily="34" charset="0"/>
              </a:rPr>
              <a:t>Standing Biomass </a:t>
            </a:r>
            <a:r>
              <a:rPr lang="en-US" sz="2000">
                <a:latin typeface="Arial" pitchFamily="34" charset="0"/>
                <a:cs typeface="Arial" pitchFamily="34" charset="0"/>
              </a:rPr>
              <a:t>distribution </a:t>
            </a:r>
            <a:endParaRPr lang="en-US" sz="2000" smtClean="0">
              <a:latin typeface="Arial" pitchFamily="34" charset="0"/>
              <a:cs typeface="Arial" pitchFamily="34" charset="0"/>
            </a:endParaRPr>
          </a:p>
          <a:p>
            <a:pPr algn="ctr"/>
            <a:r>
              <a:rPr lang="en-US" sz="1600" i="1" smtClean="0">
                <a:latin typeface="Arial" pitchFamily="34" charset="0"/>
                <a:cs typeface="Arial" pitchFamily="34" charset="0"/>
              </a:rPr>
              <a:t>(</a:t>
            </a:r>
            <a:r>
              <a:rPr lang="en-US" sz="1600" i="1">
                <a:latin typeface="Arial" pitchFamily="34" charset="0"/>
                <a:cs typeface="Arial" pitchFamily="34" charset="0"/>
              </a:rPr>
              <a:t>Rivera-Monroy et al</a:t>
            </a:r>
            <a:r>
              <a:rPr lang="en-US" sz="1600" i="1" smtClean="0">
                <a:latin typeface="Arial" pitchFamily="34" charset="0"/>
                <a:cs typeface="Arial" pitchFamily="34" charset="0"/>
              </a:rPr>
              <a:t>., </a:t>
            </a:r>
            <a:r>
              <a:rPr lang="en-US" sz="1600" i="1">
                <a:latin typeface="Arial" pitchFamily="34" charset="0"/>
                <a:cs typeface="Arial" pitchFamily="34" charset="0"/>
              </a:rPr>
              <a:t>2011)</a:t>
            </a:r>
          </a:p>
        </p:txBody>
      </p:sp>
      <p:sp>
        <p:nvSpPr>
          <p:cNvPr id="8" name="TextBox 7"/>
          <p:cNvSpPr txBox="1"/>
          <p:nvPr/>
        </p:nvSpPr>
        <p:spPr>
          <a:xfrm>
            <a:off x="1524000" y="5715000"/>
            <a:ext cx="6019800" cy="400110"/>
          </a:xfrm>
          <a:prstGeom prst="rect">
            <a:avLst/>
          </a:prstGeom>
          <a:noFill/>
        </p:spPr>
        <p:txBody>
          <a:bodyPr wrap="square" rtlCol="0">
            <a:spAutoFit/>
          </a:bodyPr>
          <a:lstStyle/>
          <a:p>
            <a:pPr algn="ctr"/>
            <a:r>
              <a:rPr lang="en-US" sz="2000" smtClean="0">
                <a:latin typeface="Arial" pitchFamily="34" charset="0"/>
                <a:cs typeface="Arial" pitchFamily="34" charset="0"/>
              </a:rPr>
              <a:t>Carbon Conversion factor  =  0.44 </a:t>
            </a:r>
            <a:r>
              <a:rPr lang="en-US" sz="1600" i="1" smtClean="0">
                <a:latin typeface="Arial" pitchFamily="34" charset="0"/>
                <a:cs typeface="Arial" pitchFamily="34" charset="0"/>
              </a:rPr>
              <a:t>(Ewe et al., 2006)</a:t>
            </a:r>
            <a:endParaRPr lang="en-US" sz="1600" i="1">
              <a:latin typeface="Arial" pitchFamily="34" charset="0"/>
              <a:cs typeface="Arial" pitchFamily="34" charset="0"/>
            </a:endParaRPr>
          </a:p>
        </p:txBody>
      </p:sp>
    </p:spTree>
    <p:extLst>
      <p:ext uri="{BB962C8B-B14F-4D97-AF65-F5344CB8AC3E}">
        <p14:creationId xmlns:p14="http://schemas.microsoft.com/office/powerpoint/2010/main" val="26275790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52400"/>
            <a:ext cx="8539316" cy="8382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defRPr sz="3600">
                <a:solidFill>
                  <a:srgbClr val="000099"/>
                </a:solidFill>
                <a:effectLst>
                  <a:outerShdw blurRad="38100" dist="38100" dir="2700000" algn="tl">
                    <a:srgbClr val="C0C0C0"/>
                  </a:outerShdw>
                </a:effectLst>
                <a:latin typeface="+mj-lt"/>
                <a:ea typeface="+mj-ea"/>
                <a:cs typeface="+mj-cs"/>
              </a:defRPr>
            </a:lvl1pPr>
            <a:lvl2pPr>
              <a:defRPr sz="3600">
                <a:solidFill>
                  <a:srgbClr val="000099"/>
                </a:solidFill>
                <a:effectLst>
                  <a:outerShdw blurRad="38100" dist="38100" dir="2700000" algn="tl">
                    <a:srgbClr val="C0C0C0"/>
                  </a:outerShdw>
                </a:effectLst>
                <a:latin typeface="Arial Black" pitchFamily="34" charset="0"/>
              </a:defRPr>
            </a:lvl2pPr>
            <a:lvl3pPr>
              <a:defRPr sz="3600">
                <a:solidFill>
                  <a:srgbClr val="000099"/>
                </a:solidFill>
                <a:effectLst>
                  <a:outerShdw blurRad="38100" dist="38100" dir="2700000" algn="tl">
                    <a:srgbClr val="C0C0C0"/>
                  </a:outerShdw>
                </a:effectLst>
                <a:latin typeface="Arial Black" pitchFamily="34" charset="0"/>
              </a:defRPr>
            </a:lvl3pPr>
            <a:lvl4pPr>
              <a:defRPr sz="3600">
                <a:solidFill>
                  <a:srgbClr val="000099"/>
                </a:solidFill>
                <a:effectLst>
                  <a:outerShdw blurRad="38100" dist="38100" dir="2700000" algn="tl">
                    <a:srgbClr val="C0C0C0"/>
                  </a:outerShdw>
                </a:effectLst>
                <a:latin typeface="Arial Black" pitchFamily="34" charset="0"/>
              </a:defRPr>
            </a:lvl4pPr>
            <a:lvl5pPr>
              <a:defRPr sz="3600">
                <a:solidFill>
                  <a:srgbClr val="000099"/>
                </a:solidFill>
                <a:effectLst>
                  <a:outerShdw blurRad="38100" dist="38100" dir="2700000" algn="tl">
                    <a:srgbClr val="C0C0C0"/>
                  </a:outerShdw>
                </a:effectLst>
                <a:latin typeface="Arial Black" pitchFamily="34" charset="0"/>
              </a:defRPr>
            </a:lvl5pPr>
            <a:lvl6pPr marL="45720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6pPr>
            <a:lvl7pPr marL="91440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7pPr>
            <a:lvl8pPr marL="137160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8pPr>
            <a:lvl9pPr marL="182880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9pPr>
          </a:lstStyle>
          <a:p>
            <a:r>
              <a:rPr lang="en-US" sz="2400" smtClean="0"/>
              <a:t>Belowground </a:t>
            </a:r>
            <a:r>
              <a:rPr lang="en-US" sz="2400"/>
              <a:t>Carbon in </a:t>
            </a:r>
            <a:r>
              <a:rPr lang="en-US" sz="2400" smtClean="0"/>
              <a:t>fine roots </a:t>
            </a:r>
            <a:r>
              <a:rPr lang="en-US" sz="2400"/>
              <a:t>of ENP </a:t>
            </a:r>
            <a:r>
              <a:rPr lang="en-US" sz="2400" smtClean="0"/>
              <a:t>mangroves</a:t>
            </a:r>
            <a:endParaRPr lang="en-US" sz="2400"/>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1371601" y="990600"/>
            <a:ext cx="6172199" cy="5715000"/>
          </a:xfrm>
          <a:prstGeom prst="rect">
            <a:avLst/>
          </a:prstGeom>
        </p:spPr>
      </p:pic>
    </p:spTree>
    <p:extLst>
      <p:ext uri="{BB962C8B-B14F-4D97-AF65-F5344CB8AC3E}">
        <p14:creationId xmlns:p14="http://schemas.microsoft.com/office/powerpoint/2010/main" val="3172667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692853194"/>
              </p:ext>
            </p:extLst>
          </p:nvPr>
        </p:nvGraphicFramePr>
        <p:xfrm>
          <a:off x="385915" y="1905000"/>
          <a:ext cx="8758085" cy="3863039"/>
        </p:xfrm>
        <a:graphic>
          <a:graphicData uri="http://schemas.openxmlformats.org/drawingml/2006/table">
            <a:tbl>
              <a:tblPr firstRow="1" firstCol="1" bandRow="1">
                <a:tableStyleId>{073A0DAA-6AF3-43AB-8588-CEC1D06C72B9}</a:tableStyleId>
              </a:tblPr>
              <a:tblGrid>
                <a:gridCol w="706437"/>
                <a:gridCol w="1165948"/>
                <a:gridCol w="1883831"/>
                <a:gridCol w="1237429"/>
                <a:gridCol w="1369735"/>
                <a:gridCol w="1099304"/>
                <a:gridCol w="1295401"/>
              </a:tblGrid>
              <a:tr h="1411478">
                <a:tc>
                  <a:txBody>
                    <a:bodyPr/>
                    <a:lstStyle/>
                    <a:p>
                      <a:pPr marL="0" marR="0">
                        <a:lnSpc>
                          <a:spcPct val="115000"/>
                        </a:lnSpc>
                        <a:spcBef>
                          <a:spcPts val="0"/>
                        </a:spcBef>
                        <a:spcAft>
                          <a:spcPts val="0"/>
                        </a:spcAft>
                      </a:pPr>
                      <a:r>
                        <a:rPr lang="en-US" sz="1200">
                          <a:effectLst/>
                        </a:rPr>
                        <a:t>  FCE LTER Study Site</a:t>
                      </a:r>
                      <a:endParaRPr lang="en-US" sz="120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100">
                          <a:effectLst/>
                        </a:rPr>
                        <a:t>Aboveground Biomass (Mg/ha) </a:t>
                      </a:r>
                      <a:endParaRPr lang="en-US" sz="110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100">
                          <a:effectLst/>
                        </a:rPr>
                        <a:t>Belowground Root  Biomass  (Mg/ha)</a:t>
                      </a:r>
                    </a:p>
                    <a:p>
                      <a:pPr marL="0" marR="0">
                        <a:lnSpc>
                          <a:spcPct val="115000"/>
                        </a:lnSpc>
                        <a:spcBef>
                          <a:spcPts val="0"/>
                        </a:spcBef>
                        <a:spcAft>
                          <a:spcPts val="0"/>
                        </a:spcAft>
                      </a:pPr>
                      <a:r>
                        <a:rPr lang="en-US" sz="1100">
                          <a:effectLst/>
                        </a:rPr>
                        <a:t>(Roots &lt; 20 mm) (0-90 cm)</a:t>
                      </a:r>
                      <a:endParaRPr lang="en-US" sz="110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100">
                          <a:effectLst/>
                        </a:rPr>
                        <a:t>Average Tree height</a:t>
                      </a:r>
                      <a:endParaRPr lang="en-US" sz="110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100">
                          <a:effectLst/>
                        </a:rPr>
                        <a:t>Aboveground Carbon (Mg/ha)</a:t>
                      </a:r>
                      <a:endParaRPr lang="en-US" sz="110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100">
                          <a:effectLst/>
                        </a:rPr>
                        <a:t>Belowground (Root) Carbon (Mg/ha)</a:t>
                      </a:r>
                      <a:endParaRPr lang="en-US" sz="110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100">
                          <a:effectLst/>
                        </a:rPr>
                        <a:t>Aboveground: Belowground Carbon </a:t>
                      </a:r>
                      <a:endParaRPr lang="en-US" sz="1100">
                        <a:effectLst/>
                        <a:latin typeface="Arial" pitchFamily="34" charset="0"/>
                        <a:ea typeface="Calibri"/>
                        <a:cs typeface="Arial" pitchFamily="34" charset="0"/>
                      </a:endParaRPr>
                    </a:p>
                  </a:txBody>
                  <a:tcPr marL="68580" marR="68580" marT="0" marB="0"/>
                </a:tc>
              </a:tr>
              <a:tr h="292200">
                <a:tc>
                  <a:txBody>
                    <a:bodyPr/>
                    <a:lstStyle/>
                    <a:p>
                      <a:pPr marL="0" marR="0" algn="ctr">
                        <a:lnSpc>
                          <a:spcPct val="115000"/>
                        </a:lnSpc>
                        <a:spcBef>
                          <a:spcPts val="0"/>
                        </a:spcBef>
                        <a:spcAft>
                          <a:spcPts val="0"/>
                        </a:spcAft>
                      </a:pPr>
                      <a:r>
                        <a:rPr lang="en-US" sz="1400">
                          <a:effectLst/>
                        </a:rPr>
                        <a:t>SRS-4</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97.72</a:t>
                      </a:r>
                      <a:r>
                        <a:rPr lang="en-US" sz="1400" baseline="30000">
                          <a:effectLst/>
                        </a:rPr>
                        <a:t>a</a:t>
                      </a:r>
                      <a:endParaRPr lang="en-US" sz="1400">
                        <a:effectLst/>
                        <a:latin typeface="Arial" pitchFamily="34" charset="0"/>
                        <a:ea typeface="Calibri"/>
                        <a:cs typeface="Arial" pitchFamily="34" charset="0"/>
                      </a:endParaRPr>
                    </a:p>
                  </a:txBody>
                  <a:tcPr marL="68580" marR="68580" marT="0" marB="0" anchor="ctr"/>
                </a:tc>
                <a:tc>
                  <a:txBody>
                    <a:bodyPr/>
                    <a:lstStyle/>
                    <a:p>
                      <a:pPr marL="457200" marR="0">
                        <a:spcBef>
                          <a:spcPts val="0"/>
                        </a:spcBef>
                        <a:spcAft>
                          <a:spcPts val="0"/>
                        </a:spcAft>
                      </a:pPr>
                      <a:r>
                        <a:rPr lang="en-US" sz="1400">
                          <a:effectLst/>
                        </a:rPr>
                        <a:t>31.98</a:t>
                      </a:r>
                      <a:r>
                        <a:rPr lang="en-US" sz="1400" baseline="30000">
                          <a:effectLst/>
                        </a:rPr>
                        <a:t>b</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43.00</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14.1</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3.1</a:t>
                      </a:r>
                      <a:endParaRPr lang="en-US" sz="1400">
                        <a:effectLst/>
                        <a:latin typeface="Arial" pitchFamily="34" charset="0"/>
                        <a:ea typeface="Calibri"/>
                        <a:cs typeface="Arial" pitchFamily="34" charset="0"/>
                      </a:endParaRPr>
                    </a:p>
                  </a:txBody>
                  <a:tcPr marL="68580" marR="68580" marT="0" marB="0" anchor="ctr"/>
                </a:tc>
              </a:tr>
              <a:tr h="292200">
                <a:tc>
                  <a:txBody>
                    <a:bodyPr/>
                    <a:lstStyle/>
                    <a:p>
                      <a:pPr marL="0" marR="0" algn="ctr">
                        <a:lnSpc>
                          <a:spcPct val="115000"/>
                        </a:lnSpc>
                        <a:spcBef>
                          <a:spcPts val="0"/>
                        </a:spcBef>
                        <a:spcAft>
                          <a:spcPts val="0"/>
                        </a:spcAft>
                      </a:pPr>
                      <a:r>
                        <a:rPr lang="en-US" sz="1400">
                          <a:effectLst/>
                        </a:rPr>
                        <a:t>SRS-5</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108.79</a:t>
                      </a:r>
                      <a:r>
                        <a:rPr lang="en-US" sz="1400" baseline="30000">
                          <a:effectLst/>
                        </a:rPr>
                        <a:t>a</a:t>
                      </a:r>
                      <a:endParaRPr lang="en-US" sz="1400">
                        <a:effectLst/>
                        <a:latin typeface="Arial" pitchFamily="34" charset="0"/>
                        <a:ea typeface="Calibri"/>
                        <a:cs typeface="Arial" pitchFamily="34" charset="0"/>
                      </a:endParaRPr>
                    </a:p>
                  </a:txBody>
                  <a:tcPr marL="68580" marR="68580" marT="0" marB="0" anchor="ctr"/>
                </a:tc>
                <a:tc>
                  <a:txBody>
                    <a:bodyPr/>
                    <a:lstStyle/>
                    <a:p>
                      <a:pPr marL="457200" marR="0">
                        <a:spcBef>
                          <a:spcPts val="0"/>
                        </a:spcBef>
                        <a:spcAft>
                          <a:spcPts val="0"/>
                        </a:spcAft>
                      </a:pPr>
                      <a:r>
                        <a:rPr lang="en-US" sz="1400">
                          <a:effectLst/>
                        </a:rPr>
                        <a:t>43.89</a:t>
                      </a:r>
                      <a:r>
                        <a:rPr lang="en-US" sz="1400" baseline="30000">
                          <a:effectLst/>
                        </a:rPr>
                        <a:t>b</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8</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47.87</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19.3</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2.5</a:t>
                      </a:r>
                      <a:endParaRPr lang="en-US" sz="1400">
                        <a:effectLst/>
                        <a:latin typeface="Arial" pitchFamily="34" charset="0"/>
                        <a:ea typeface="Calibri"/>
                        <a:cs typeface="Arial" pitchFamily="34" charset="0"/>
                      </a:endParaRPr>
                    </a:p>
                  </a:txBody>
                  <a:tcPr marL="68580" marR="68580" marT="0" marB="0" anchor="ctr"/>
                </a:tc>
              </a:tr>
              <a:tr h="292200">
                <a:tc>
                  <a:txBody>
                    <a:bodyPr/>
                    <a:lstStyle/>
                    <a:p>
                      <a:pPr marL="0" marR="0" algn="ctr">
                        <a:lnSpc>
                          <a:spcPct val="115000"/>
                        </a:lnSpc>
                        <a:spcBef>
                          <a:spcPts val="0"/>
                        </a:spcBef>
                        <a:spcAft>
                          <a:spcPts val="0"/>
                        </a:spcAft>
                      </a:pPr>
                      <a:r>
                        <a:rPr lang="en-US" sz="1400">
                          <a:effectLst/>
                        </a:rPr>
                        <a:t>SRS-6</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152.07</a:t>
                      </a:r>
                      <a:r>
                        <a:rPr lang="en-US" sz="1400" baseline="30000">
                          <a:effectLst/>
                        </a:rPr>
                        <a:t>a</a:t>
                      </a:r>
                      <a:endParaRPr lang="en-US" sz="1400">
                        <a:effectLst/>
                        <a:latin typeface="Arial" pitchFamily="34" charset="0"/>
                        <a:ea typeface="Calibri"/>
                        <a:cs typeface="Arial" pitchFamily="34" charset="0"/>
                      </a:endParaRPr>
                    </a:p>
                  </a:txBody>
                  <a:tcPr marL="68580" marR="68580" marT="0" marB="0" anchor="ctr"/>
                </a:tc>
                <a:tc>
                  <a:txBody>
                    <a:bodyPr/>
                    <a:lstStyle/>
                    <a:p>
                      <a:pPr marL="457200" marR="0">
                        <a:spcBef>
                          <a:spcPts val="0"/>
                        </a:spcBef>
                        <a:spcAft>
                          <a:spcPts val="0"/>
                        </a:spcAft>
                      </a:pPr>
                      <a:r>
                        <a:rPr lang="en-US" sz="1400">
                          <a:effectLst/>
                        </a:rPr>
                        <a:t>25.32</a:t>
                      </a:r>
                      <a:r>
                        <a:rPr lang="en-US" sz="1400" baseline="30000">
                          <a:effectLst/>
                        </a:rPr>
                        <a:t>b</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13</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66.91</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11.1</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6.0</a:t>
                      </a:r>
                      <a:endParaRPr lang="en-US" sz="1400">
                        <a:effectLst/>
                        <a:latin typeface="Arial" pitchFamily="34" charset="0"/>
                        <a:ea typeface="Calibri"/>
                        <a:cs typeface="Arial" pitchFamily="34" charset="0"/>
                      </a:endParaRPr>
                    </a:p>
                  </a:txBody>
                  <a:tcPr marL="68580" marR="68580" marT="0" marB="0" anchor="ctr"/>
                </a:tc>
              </a:tr>
              <a:tr h="524987">
                <a:tc>
                  <a:txBody>
                    <a:bodyPr/>
                    <a:lstStyle/>
                    <a:p>
                      <a:pPr marL="0" marR="0" algn="ctr">
                        <a:lnSpc>
                          <a:spcPct val="115000"/>
                        </a:lnSpc>
                        <a:spcBef>
                          <a:spcPts val="0"/>
                        </a:spcBef>
                        <a:spcAft>
                          <a:spcPts val="0"/>
                        </a:spcAft>
                      </a:pPr>
                      <a:r>
                        <a:rPr lang="en-US" sz="1400">
                          <a:effectLst/>
                        </a:rPr>
                        <a:t>TS/Ph-6</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12.5</a:t>
                      </a:r>
                      <a:r>
                        <a:rPr lang="en-US" sz="1400" baseline="30000">
                          <a:effectLst/>
                        </a:rPr>
                        <a:t>a</a:t>
                      </a:r>
                      <a:endParaRPr lang="en-US" sz="1400">
                        <a:effectLst/>
                        <a:latin typeface="Arial" pitchFamily="34" charset="0"/>
                        <a:ea typeface="Calibri"/>
                        <a:cs typeface="Arial" pitchFamily="34" charset="0"/>
                      </a:endParaRPr>
                    </a:p>
                  </a:txBody>
                  <a:tcPr marL="68580" marR="68580" marT="0" marB="0" anchor="ctr"/>
                </a:tc>
                <a:tc>
                  <a:txBody>
                    <a:bodyPr/>
                    <a:lstStyle/>
                    <a:p>
                      <a:pPr marL="457200" marR="0">
                        <a:spcBef>
                          <a:spcPts val="0"/>
                        </a:spcBef>
                        <a:spcAft>
                          <a:spcPts val="0"/>
                        </a:spcAft>
                      </a:pPr>
                      <a:r>
                        <a:rPr lang="en-US" sz="1400">
                          <a:effectLst/>
                        </a:rPr>
                        <a:t>24.04</a:t>
                      </a:r>
                      <a:r>
                        <a:rPr lang="en-US" sz="1400" baseline="30000">
                          <a:effectLst/>
                        </a:rPr>
                        <a:t>b</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2</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5.50</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10.6</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0.5</a:t>
                      </a:r>
                      <a:endParaRPr lang="en-US" sz="1400">
                        <a:effectLst/>
                        <a:latin typeface="Arial" pitchFamily="34" charset="0"/>
                        <a:ea typeface="Calibri"/>
                        <a:cs typeface="Arial" pitchFamily="34" charset="0"/>
                      </a:endParaRPr>
                    </a:p>
                  </a:txBody>
                  <a:tcPr marL="68580" marR="68580" marT="0" marB="0" anchor="ctr"/>
                </a:tc>
              </a:tr>
              <a:tr h="524987">
                <a:tc>
                  <a:txBody>
                    <a:bodyPr/>
                    <a:lstStyle/>
                    <a:p>
                      <a:pPr marL="0" marR="0" algn="ctr">
                        <a:lnSpc>
                          <a:spcPct val="115000"/>
                        </a:lnSpc>
                        <a:spcBef>
                          <a:spcPts val="0"/>
                        </a:spcBef>
                        <a:spcAft>
                          <a:spcPts val="0"/>
                        </a:spcAft>
                      </a:pPr>
                      <a:r>
                        <a:rPr lang="en-US" sz="1400">
                          <a:effectLst/>
                        </a:rPr>
                        <a:t>TS/Ph-7</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12.5</a:t>
                      </a:r>
                      <a:r>
                        <a:rPr lang="en-US" sz="1400" baseline="30000">
                          <a:effectLst/>
                        </a:rPr>
                        <a:t>a</a:t>
                      </a:r>
                      <a:endParaRPr lang="en-US" sz="1400">
                        <a:effectLst/>
                        <a:latin typeface="Arial" pitchFamily="34" charset="0"/>
                        <a:ea typeface="Calibri"/>
                        <a:cs typeface="Arial" pitchFamily="34" charset="0"/>
                      </a:endParaRPr>
                    </a:p>
                  </a:txBody>
                  <a:tcPr marL="68580" marR="68580" marT="0" marB="0" anchor="ctr"/>
                </a:tc>
                <a:tc>
                  <a:txBody>
                    <a:bodyPr/>
                    <a:lstStyle/>
                    <a:p>
                      <a:pPr marL="457200" marR="0">
                        <a:spcBef>
                          <a:spcPts val="0"/>
                        </a:spcBef>
                        <a:spcAft>
                          <a:spcPts val="0"/>
                        </a:spcAft>
                      </a:pPr>
                      <a:r>
                        <a:rPr lang="en-US" sz="1400">
                          <a:effectLst/>
                        </a:rPr>
                        <a:t>46.73</a:t>
                      </a:r>
                      <a:r>
                        <a:rPr lang="en-US" sz="1400" baseline="30000">
                          <a:effectLst/>
                        </a:rPr>
                        <a:t>b</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2</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5.50</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20.6</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0.3</a:t>
                      </a:r>
                      <a:endParaRPr lang="en-US" sz="1400">
                        <a:effectLst/>
                        <a:latin typeface="Arial" pitchFamily="34" charset="0"/>
                        <a:ea typeface="Calibri"/>
                        <a:cs typeface="Arial" pitchFamily="34" charset="0"/>
                      </a:endParaRPr>
                    </a:p>
                  </a:txBody>
                  <a:tcPr marL="68580" marR="68580" marT="0" marB="0" anchor="ctr"/>
                </a:tc>
              </a:tr>
              <a:tr h="524987">
                <a:tc>
                  <a:txBody>
                    <a:bodyPr/>
                    <a:lstStyle/>
                    <a:p>
                      <a:pPr marL="0" marR="0" algn="ctr">
                        <a:lnSpc>
                          <a:spcPct val="115000"/>
                        </a:lnSpc>
                        <a:spcBef>
                          <a:spcPts val="0"/>
                        </a:spcBef>
                        <a:spcAft>
                          <a:spcPts val="0"/>
                        </a:spcAft>
                      </a:pPr>
                      <a:r>
                        <a:rPr lang="en-US" sz="1400">
                          <a:effectLst/>
                        </a:rPr>
                        <a:t>TS/Ph-8</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4.47</a:t>
                      </a:r>
                      <a:r>
                        <a:rPr lang="en-US" sz="1400" baseline="30000">
                          <a:effectLst/>
                        </a:rPr>
                        <a:t>a</a:t>
                      </a:r>
                      <a:endParaRPr lang="en-US" sz="1400">
                        <a:effectLst/>
                        <a:latin typeface="Arial" pitchFamily="34" charset="0"/>
                        <a:ea typeface="Calibri"/>
                        <a:cs typeface="Arial" pitchFamily="34" charset="0"/>
                      </a:endParaRPr>
                    </a:p>
                  </a:txBody>
                  <a:tcPr marL="68580" marR="68580" marT="0" marB="0" anchor="ctr"/>
                </a:tc>
                <a:tc>
                  <a:txBody>
                    <a:bodyPr/>
                    <a:lstStyle/>
                    <a:p>
                      <a:pPr marL="457200" marR="0">
                        <a:spcBef>
                          <a:spcPts val="0"/>
                        </a:spcBef>
                        <a:spcAft>
                          <a:spcPts val="0"/>
                        </a:spcAft>
                      </a:pPr>
                      <a:r>
                        <a:rPr lang="en-US" sz="1400">
                          <a:effectLst/>
                        </a:rPr>
                        <a:t>43.58</a:t>
                      </a:r>
                      <a:r>
                        <a:rPr lang="en-US" sz="1400" baseline="30000">
                          <a:effectLst/>
                        </a:rPr>
                        <a:t>b</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3</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1.97</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19.2</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0.1</a:t>
                      </a:r>
                      <a:endParaRPr lang="en-US" sz="1400">
                        <a:effectLst/>
                        <a:latin typeface="Arial" pitchFamily="34" charset="0"/>
                        <a:ea typeface="Calibri"/>
                        <a:cs typeface="Arial" pitchFamily="34" charset="0"/>
                      </a:endParaRPr>
                    </a:p>
                  </a:txBody>
                  <a:tcPr marL="68580" marR="68580" marT="0" marB="0" anchor="ctr"/>
                </a:tc>
              </a:tr>
            </a:tbl>
          </a:graphicData>
        </a:graphic>
      </p:graphicFrame>
      <p:sp>
        <p:nvSpPr>
          <p:cNvPr id="9" name="TextBox 8"/>
          <p:cNvSpPr txBox="1"/>
          <p:nvPr/>
        </p:nvSpPr>
        <p:spPr>
          <a:xfrm>
            <a:off x="381000" y="5929402"/>
            <a:ext cx="8308441" cy="318998"/>
          </a:xfrm>
          <a:prstGeom prst="rect">
            <a:avLst/>
          </a:prstGeom>
          <a:noFill/>
        </p:spPr>
        <p:txBody>
          <a:bodyPr wrap="square" rtlCol="0">
            <a:spAutoFit/>
          </a:bodyPr>
          <a:lstStyle/>
          <a:p>
            <a:pPr algn="ctr">
              <a:lnSpc>
                <a:spcPct val="115000"/>
              </a:lnSpc>
              <a:spcAft>
                <a:spcPts val="1000"/>
              </a:spcAft>
            </a:pPr>
            <a:r>
              <a:rPr lang="en-US" sz="1400" i="1">
                <a:latin typeface="Arial" pitchFamily="34" charset="0"/>
                <a:ea typeface="Calibri"/>
                <a:cs typeface="Arial" pitchFamily="34" charset="0"/>
              </a:rPr>
              <a:t>a: Chen &amp; Twilley (1999b); Coronado-Molina et al. (2004); b:</a:t>
            </a:r>
            <a:r>
              <a:rPr lang="en-US" sz="1400">
                <a:latin typeface="Arial" pitchFamily="34" charset="0"/>
                <a:ea typeface="Calibri"/>
                <a:cs typeface="Arial" pitchFamily="34" charset="0"/>
              </a:rPr>
              <a:t> </a:t>
            </a:r>
            <a:r>
              <a:rPr lang="en-US" sz="1400" i="1">
                <a:latin typeface="Arial" pitchFamily="34" charset="0"/>
                <a:ea typeface="Calibri"/>
                <a:cs typeface="Arial" pitchFamily="34" charset="0"/>
              </a:rPr>
              <a:t>Castañeda-Moya et al. (2011)</a:t>
            </a:r>
            <a:endParaRPr lang="en-US" sz="1400">
              <a:effectLst/>
              <a:latin typeface="Arial" pitchFamily="34" charset="0"/>
              <a:ea typeface="Calibri"/>
              <a:cs typeface="Arial" pitchFamily="34" charset="0"/>
            </a:endParaRPr>
          </a:p>
        </p:txBody>
      </p:sp>
      <p:sp>
        <p:nvSpPr>
          <p:cNvPr id="3" name="TextBox 2"/>
          <p:cNvSpPr txBox="1"/>
          <p:nvPr/>
        </p:nvSpPr>
        <p:spPr>
          <a:xfrm>
            <a:off x="680884" y="152400"/>
            <a:ext cx="8539316" cy="762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defPPr>
              <a:defRPr lang="en-US"/>
            </a:defPPr>
            <a:lvl1pPr>
              <a:defRPr sz="3600">
                <a:solidFill>
                  <a:srgbClr val="000099"/>
                </a:solidFill>
                <a:effectLst>
                  <a:outerShdw blurRad="38100" dist="38100" dir="2700000" algn="tl">
                    <a:srgbClr val="C0C0C0"/>
                  </a:outerShdw>
                </a:effectLst>
                <a:latin typeface="+mj-lt"/>
                <a:ea typeface="+mj-ea"/>
                <a:cs typeface="+mj-cs"/>
              </a:defRPr>
            </a:lvl1pPr>
            <a:lvl2pPr>
              <a:defRPr sz="3600">
                <a:solidFill>
                  <a:srgbClr val="000099"/>
                </a:solidFill>
                <a:effectLst>
                  <a:outerShdw blurRad="38100" dist="38100" dir="2700000" algn="tl">
                    <a:srgbClr val="C0C0C0"/>
                  </a:outerShdw>
                </a:effectLst>
                <a:latin typeface="Arial Black" pitchFamily="34" charset="0"/>
              </a:defRPr>
            </a:lvl2pPr>
            <a:lvl3pPr>
              <a:defRPr sz="3600">
                <a:solidFill>
                  <a:srgbClr val="000099"/>
                </a:solidFill>
                <a:effectLst>
                  <a:outerShdw blurRad="38100" dist="38100" dir="2700000" algn="tl">
                    <a:srgbClr val="C0C0C0"/>
                  </a:outerShdw>
                </a:effectLst>
                <a:latin typeface="Arial Black" pitchFamily="34" charset="0"/>
              </a:defRPr>
            </a:lvl3pPr>
            <a:lvl4pPr>
              <a:defRPr sz="3600">
                <a:solidFill>
                  <a:srgbClr val="000099"/>
                </a:solidFill>
                <a:effectLst>
                  <a:outerShdw blurRad="38100" dist="38100" dir="2700000" algn="tl">
                    <a:srgbClr val="C0C0C0"/>
                  </a:outerShdw>
                </a:effectLst>
                <a:latin typeface="Arial Black" pitchFamily="34" charset="0"/>
              </a:defRPr>
            </a:lvl4pPr>
            <a:lvl5pPr>
              <a:defRPr sz="3600">
                <a:solidFill>
                  <a:srgbClr val="000099"/>
                </a:solidFill>
                <a:effectLst>
                  <a:outerShdw blurRad="38100" dist="38100" dir="2700000" algn="tl">
                    <a:srgbClr val="C0C0C0"/>
                  </a:outerShdw>
                </a:effectLst>
                <a:latin typeface="Arial Black" pitchFamily="34" charset="0"/>
              </a:defRPr>
            </a:lvl5pPr>
            <a:lvl6pPr marL="45720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6pPr>
            <a:lvl7pPr marL="91440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7pPr>
            <a:lvl8pPr marL="137160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8pPr>
            <a:lvl9pPr marL="1828800" eaLnBrk="0" fontAlgn="base" hangingPunct="0">
              <a:spcBef>
                <a:spcPct val="0"/>
              </a:spcBef>
              <a:spcAft>
                <a:spcPct val="0"/>
              </a:spcAft>
              <a:defRPr sz="3600">
                <a:solidFill>
                  <a:srgbClr val="000099"/>
                </a:solidFill>
                <a:effectLst>
                  <a:outerShdw blurRad="38100" dist="38100" dir="2700000" algn="tl">
                    <a:srgbClr val="C0C0C0"/>
                  </a:outerShdw>
                </a:effectLst>
                <a:latin typeface="Arial Black" pitchFamily="34" charset="0"/>
              </a:defRPr>
            </a:lvl9pPr>
          </a:lstStyle>
          <a:p>
            <a:r>
              <a:rPr lang="en-US" sz="2800"/>
              <a:t>Aboveground and belowground </a:t>
            </a:r>
            <a:r>
              <a:rPr lang="en-US" sz="2800" smtClean="0"/>
              <a:t>biomass</a:t>
            </a:r>
            <a:endParaRPr lang="en-US" sz="2800"/>
          </a:p>
        </p:txBody>
      </p:sp>
    </p:spTree>
    <p:extLst>
      <p:ext uri="{BB962C8B-B14F-4D97-AF65-F5344CB8AC3E}">
        <p14:creationId xmlns:p14="http://schemas.microsoft.com/office/powerpoint/2010/main" val="1583323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400" kern="1200" smtClean="0"/>
              <a:t>Selection </a:t>
            </a:r>
            <a:r>
              <a:rPr lang="en-US" sz="2400" kern="1200"/>
              <a:t>and development of carbon </a:t>
            </a:r>
            <a:r>
              <a:rPr lang="en-US" sz="2400" kern="1200" smtClean="0"/>
              <a:t>prices</a:t>
            </a:r>
            <a:endParaRPr lang="en-US" sz="2400" kern="1200"/>
          </a:p>
        </p:txBody>
      </p:sp>
      <p:sp>
        <p:nvSpPr>
          <p:cNvPr id="3" name="Content Placeholder 2"/>
          <p:cNvSpPr>
            <a:spLocks noGrp="1"/>
          </p:cNvSpPr>
          <p:nvPr>
            <p:ph idx="1"/>
          </p:nvPr>
        </p:nvSpPr>
        <p:spPr>
          <a:xfrm>
            <a:off x="838200" y="1447800"/>
            <a:ext cx="7848600" cy="4678363"/>
          </a:xfrm>
        </p:spPr>
        <p:txBody>
          <a:bodyPr>
            <a:normAutofit/>
          </a:bodyPr>
          <a:lstStyle/>
          <a:p>
            <a:pPr marL="0" indent="0">
              <a:lnSpc>
                <a:spcPct val="200000"/>
              </a:lnSpc>
              <a:buNone/>
            </a:pPr>
            <a:r>
              <a:rPr lang="en-US" sz="2400">
                <a:latin typeface="Arial" pitchFamily="34" charset="0"/>
                <a:cs typeface="Arial" pitchFamily="34" charset="0"/>
              </a:rPr>
              <a:t>Analysis of Valuation </a:t>
            </a:r>
            <a:r>
              <a:rPr lang="en-US" sz="2400" smtClean="0">
                <a:latin typeface="Arial" pitchFamily="34" charset="0"/>
                <a:cs typeface="Arial" pitchFamily="34" charset="0"/>
              </a:rPr>
              <a:t>Methodologies</a:t>
            </a:r>
            <a:endParaRPr lang="en-US" sz="2400">
              <a:latin typeface="Arial" pitchFamily="34" charset="0"/>
              <a:cs typeface="Arial" pitchFamily="34" charset="0"/>
            </a:endParaRPr>
          </a:p>
          <a:p>
            <a:pPr>
              <a:lnSpc>
                <a:spcPct val="200000"/>
              </a:lnSpc>
            </a:pPr>
            <a:r>
              <a:rPr lang="en-US" sz="2000">
                <a:latin typeface="Arial" pitchFamily="34" charset="0"/>
                <a:cs typeface="Arial" pitchFamily="34" charset="0"/>
              </a:rPr>
              <a:t>Damage Cost </a:t>
            </a:r>
            <a:r>
              <a:rPr lang="en-US" sz="1600">
                <a:latin typeface="Arial" pitchFamily="34" charset="0"/>
                <a:cs typeface="Arial" pitchFamily="34" charset="0"/>
              </a:rPr>
              <a:t>– Social Cost of Carbon (SCC</a:t>
            </a:r>
            <a:r>
              <a:rPr lang="en-US" sz="1600" smtClean="0">
                <a:latin typeface="Arial" pitchFamily="34" charset="0"/>
                <a:cs typeface="Arial" pitchFamily="34" charset="0"/>
              </a:rPr>
              <a:t>)</a:t>
            </a:r>
          </a:p>
          <a:p>
            <a:pPr marL="0" indent="0">
              <a:lnSpc>
                <a:spcPct val="200000"/>
              </a:lnSpc>
              <a:buNone/>
            </a:pPr>
            <a:endParaRPr lang="en-US" sz="2000">
              <a:latin typeface="Arial" pitchFamily="34" charset="0"/>
              <a:cs typeface="Arial" pitchFamily="34" charset="0"/>
            </a:endParaRPr>
          </a:p>
          <a:p>
            <a:pPr>
              <a:lnSpc>
                <a:spcPct val="200000"/>
              </a:lnSpc>
            </a:pPr>
            <a:r>
              <a:rPr lang="en-US" sz="2000">
                <a:latin typeface="Arial" pitchFamily="34" charset="0"/>
                <a:cs typeface="Arial" pitchFamily="34" charset="0"/>
              </a:rPr>
              <a:t>Damage Avoided </a:t>
            </a:r>
            <a:r>
              <a:rPr lang="en-US" sz="1600">
                <a:latin typeface="Arial" pitchFamily="34" charset="0"/>
                <a:cs typeface="Arial" pitchFamily="34" charset="0"/>
              </a:rPr>
              <a:t>– Marginal Abatement Costs (MAC</a:t>
            </a:r>
            <a:r>
              <a:rPr lang="en-US" sz="1600" smtClean="0">
                <a:latin typeface="Arial" pitchFamily="34" charset="0"/>
                <a:cs typeface="Arial" pitchFamily="34" charset="0"/>
              </a:rPr>
              <a:t>)</a:t>
            </a:r>
          </a:p>
          <a:p>
            <a:pPr marL="0" indent="0">
              <a:lnSpc>
                <a:spcPct val="200000"/>
              </a:lnSpc>
              <a:buNone/>
            </a:pPr>
            <a:endParaRPr lang="en-US" sz="1600">
              <a:latin typeface="Arial" pitchFamily="34" charset="0"/>
              <a:cs typeface="Arial" pitchFamily="34" charset="0"/>
            </a:endParaRPr>
          </a:p>
          <a:p>
            <a:pPr>
              <a:lnSpc>
                <a:spcPct val="200000"/>
              </a:lnSpc>
            </a:pPr>
            <a:r>
              <a:rPr lang="en-US" sz="2000">
                <a:latin typeface="Arial" pitchFamily="34" charset="0"/>
                <a:cs typeface="Arial" pitchFamily="34" charset="0"/>
              </a:rPr>
              <a:t>Market Price Method</a:t>
            </a:r>
          </a:p>
          <a:p>
            <a:pPr marL="0" indent="0">
              <a:buNone/>
            </a:pPr>
            <a:endParaRPr lang="en-US"/>
          </a:p>
        </p:txBody>
      </p:sp>
    </p:spTree>
    <p:extLst>
      <p:ext uri="{BB962C8B-B14F-4D97-AF65-F5344CB8AC3E}">
        <p14:creationId xmlns:p14="http://schemas.microsoft.com/office/powerpoint/2010/main" val="532364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kern="1200"/>
              <a:t>Social Costs of Carbon</a:t>
            </a:r>
          </a:p>
        </p:txBody>
      </p:sp>
      <p:pic>
        <p:nvPicPr>
          <p:cNvPr id="1027"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20" t="2682" r="2293" b="2285"/>
          <a:stretch/>
        </p:blipFill>
        <p:spPr bwMode="auto">
          <a:xfrm>
            <a:off x="990600" y="2209800"/>
            <a:ext cx="7399606"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0" y="914400"/>
            <a:ext cx="8153400" cy="1323439"/>
          </a:xfrm>
          <a:prstGeom prst="rect">
            <a:avLst/>
          </a:prstGeom>
        </p:spPr>
        <p:txBody>
          <a:bodyPr wrap="square">
            <a:spAutoFit/>
          </a:bodyPr>
          <a:lstStyle/>
          <a:p>
            <a:r>
              <a:rPr lang="en-US" dirty="0" smtClean="0"/>
              <a:t>Estimate </a:t>
            </a:r>
            <a:r>
              <a:rPr lang="en-US" dirty="0"/>
              <a:t>of </a:t>
            </a:r>
            <a:r>
              <a:rPr lang="en-US" dirty="0" smtClean="0"/>
              <a:t>damages from incremental </a:t>
            </a:r>
            <a:r>
              <a:rPr lang="en-US" dirty="0"/>
              <a:t>increase in carbon emissions in a given year. </a:t>
            </a:r>
            <a:r>
              <a:rPr lang="en-US" dirty="0" smtClean="0"/>
              <a:t>Intended </a:t>
            </a:r>
            <a:r>
              <a:rPr lang="en-US" dirty="0"/>
              <a:t>to include </a:t>
            </a:r>
            <a:r>
              <a:rPr lang="en-US" dirty="0" smtClean="0"/>
              <a:t>changes </a:t>
            </a:r>
            <a:r>
              <a:rPr lang="en-US" dirty="0"/>
              <a:t>in net agricultural productivity, human health, property damages from increased flood risk, and the value of ecosystem services due to climate change</a:t>
            </a:r>
          </a:p>
        </p:txBody>
      </p:sp>
      <p:sp>
        <p:nvSpPr>
          <p:cNvPr id="5" name="Rectangle 4"/>
          <p:cNvSpPr/>
          <p:nvPr/>
        </p:nvSpPr>
        <p:spPr>
          <a:xfrm>
            <a:off x="6324600" y="1905000"/>
            <a:ext cx="2743200" cy="900246"/>
          </a:xfrm>
          <a:prstGeom prst="rect">
            <a:avLst/>
          </a:prstGeom>
        </p:spPr>
        <p:txBody>
          <a:bodyPr wrap="square">
            <a:spAutoFit/>
          </a:bodyPr>
          <a:lstStyle/>
          <a:p>
            <a:r>
              <a:rPr lang="en-US" sz="1050" dirty="0">
                <a:solidFill>
                  <a:srgbClr val="FF0000"/>
                </a:solidFill>
              </a:rPr>
              <a:t>Technical Support </a:t>
            </a:r>
            <a:r>
              <a:rPr lang="en-US" sz="1050" dirty="0" smtClean="0">
                <a:solidFill>
                  <a:srgbClr val="FF0000"/>
                </a:solidFill>
              </a:rPr>
              <a:t>Document: Social </a:t>
            </a:r>
            <a:r>
              <a:rPr lang="en-US" sz="1050" dirty="0">
                <a:solidFill>
                  <a:srgbClr val="FF0000"/>
                </a:solidFill>
              </a:rPr>
              <a:t>Cost of Carbon for Regulatory Impact </a:t>
            </a:r>
            <a:r>
              <a:rPr lang="en-US" sz="1050" dirty="0" smtClean="0">
                <a:solidFill>
                  <a:srgbClr val="FF0000"/>
                </a:solidFill>
              </a:rPr>
              <a:t>Analysis Under </a:t>
            </a:r>
            <a:r>
              <a:rPr lang="en-US" sz="1050" dirty="0">
                <a:solidFill>
                  <a:srgbClr val="FF0000"/>
                </a:solidFill>
              </a:rPr>
              <a:t>Executive Order </a:t>
            </a:r>
            <a:r>
              <a:rPr lang="en-US" sz="1050" dirty="0" smtClean="0">
                <a:solidFill>
                  <a:srgbClr val="FF0000"/>
                </a:solidFill>
              </a:rPr>
              <a:t>12866. Interagency Working </a:t>
            </a:r>
            <a:r>
              <a:rPr lang="en-US" sz="1050" dirty="0">
                <a:solidFill>
                  <a:srgbClr val="FF0000"/>
                </a:solidFill>
              </a:rPr>
              <a:t>Group on Social Cost of Carbon, United States Government</a:t>
            </a:r>
          </a:p>
        </p:txBody>
      </p:sp>
      <p:sp>
        <p:nvSpPr>
          <p:cNvPr id="6" name="Rectangle 5"/>
          <p:cNvSpPr/>
          <p:nvPr/>
        </p:nvSpPr>
        <p:spPr>
          <a:xfrm>
            <a:off x="6324600" y="5715000"/>
            <a:ext cx="2743200" cy="253916"/>
          </a:xfrm>
          <a:prstGeom prst="rect">
            <a:avLst/>
          </a:prstGeom>
        </p:spPr>
        <p:txBody>
          <a:bodyPr wrap="square">
            <a:spAutoFit/>
          </a:bodyPr>
          <a:lstStyle/>
          <a:p>
            <a:r>
              <a:rPr lang="en-US" sz="1050" dirty="0" smtClean="0">
                <a:solidFill>
                  <a:srgbClr val="FF0000"/>
                </a:solidFill>
              </a:rPr>
              <a:t>PRTP: Pure Rate of time Preference</a:t>
            </a:r>
            <a:endParaRPr lang="en-US" sz="1050" dirty="0">
              <a:solidFill>
                <a:srgbClr val="FF0000"/>
              </a:solidFill>
            </a:endParaRPr>
          </a:p>
        </p:txBody>
      </p:sp>
    </p:spTree>
    <p:extLst>
      <p:ext uri="{BB962C8B-B14F-4D97-AF65-F5344CB8AC3E}">
        <p14:creationId xmlns:p14="http://schemas.microsoft.com/office/powerpoint/2010/main" val="16073958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3200" kern="1200"/>
              <a:t>Marginal Abatement Costs (MACs)</a:t>
            </a: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36" t="5242" r="1824" b="2941"/>
          <a:stretch/>
        </p:blipFill>
        <p:spPr bwMode="auto">
          <a:xfrm>
            <a:off x="685799" y="2590800"/>
            <a:ext cx="824463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0" y="914400"/>
            <a:ext cx="8229600" cy="1631216"/>
          </a:xfrm>
          <a:prstGeom prst="rect">
            <a:avLst/>
          </a:prstGeom>
        </p:spPr>
        <p:txBody>
          <a:bodyPr wrap="square">
            <a:spAutoFit/>
          </a:bodyPr>
          <a:lstStyle/>
          <a:p>
            <a:r>
              <a:rPr lang="en-US" smtClean="0"/>
              <a:t>Marginal </a:t>
            </a:r>
            <a:r>
              <a:rPr lang="en-US"/>
              <a:t>abatement cost curve </a:t>
            </a:r>
            <a:r>
              <a:rPr lang="en-US" smtClean="0"/>
              <a:t>is </a:t>
            </a:r>
            <a:r>
              <a:rPr lang="en-US"/>
              <a:t>a set of options available to an economy to reduce pollution. </a:t>
            </a:r>
            <a:r>
              <a:rPr lang="en-US" smtClean="0"/>
              <a:t>Tool </a:t>
            </a:r>
            <a:r>
              <a:rPr lang="en-US"/>
              <a:t>in understanding emissions trading, driving forecasts of carbon allowance prices, prioritizing investment opportunities, and shaping policy </a:t>
            </a:r>
            <a:r>
              <a:rPr lang="en-US" smtClean="0"/>
              <a:t>discussions. MAC </a:t>
            </a:r>
            <a:r>
              <a:rPr lang="en-US"/>
              <a:t>curves cover emissions reduction opportunities </a:t>
            </a:r>
            <a:r>
              <a:rPr lang="en-US" smtClean="0"/>
              <a:t>in power</a:t>
            </a:r>
            <a:r>
              <a:rPr lang="en-US"/>
              <a:t>, industry, waste, buildings, transport, agriculture, and forestry</a:t>
            </a:r>
          </a:p>
        </p:txBody>
      </p:sp>
      <p:sp>
        <p:nvSpPr>
          <p:cNvPr id="6" name="Rectangle 5"/>
          <p:cNvSpPr/>
          <p:nvPr/>
        </p:nvSpPr>
        <p:spPr>
          <a:xfrm>
            <a:off x="6781800" y="2514600"/>
            <a:ext cx="2209800" cy="415498"/>
          </a:xfrm>
          <a:prstGeom prst="rect">
            <a:avLst/>
          </a:prstGeom>
        </p:spPr>
        <p:txBody>
          <a:bodyPr wrap="square">
            <a:spAutoFit/>
          </a:bodyPr>
          <a:lstStyle/>
          <a:p>
            <a:r>
              <a:rPr lang="en-US" sz="1050">
                <a:solidFill>
                  <a:srgbClr val="FF0000"/>
                </a:solidFill>
              </a:rPr>
              <a:t>http://en.wikipedia.org/wiki/Marginal_abatement_cost</a:t>
            </a:r>
          </a:p>
        </p:txBody>
      </p:sp>
    </p:spTree>
    <p:extLst>
      <p:ext uri="{BB962C8B-B14F-4D97-AF65-F5344CB8AC3E}">
        <p14:creationId xmlns:p14="http://schemas.microsoft.com/office/powerpoint/2010/main" val="21417458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kern="1200"/>
              <a:t>Market Prices</a:t>
            </a:r>
          </a:p>
        </p:txBody>
      </p:sp>
      <p:pic>
        <p:nvPicPr>
          <p:cNvPr id="3075"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95" t="3327" r="2030" b="2097"/>
          <a:stretch/>
        </p:blipFill>
        <p:spPr bwMode="auto">
          <a:xfrm>
            <a:off x="700838" y="1384495"/>
            <a:ext cx="8445508" cy="494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rot="17092241">
            <a:off x="2309096" y="2609706"/>
            <a:ext cx="1365040" cy="1015663"/>
          </a:xfrm>
          <a:prstGeom prst="rect">
            <a:avLst/>
          </a:prstGeom>
          <a:solidFill>
            <a:schemeClr val="accent1"/>
          </a:solidFill>
        </p:spPr>
        <p:txBody>
          <a:bodyPr wrap="square">
            <a:spAutoFit/>
          </a:bodyPr>
          <a:lstStyle/>
          <a:p>
            <a:pPr algn="ctr"/>
            <a:r>
              <a:rPr lang="en-US"/>
              <a:t>Certified Emission Reductions </a:t>
            </a:r>
          </a:p>
        </p:txBody>
      </p:sp>
      <p:sp>
        <p:nvSpPr>
          <p:cNvPr id="4" name="Rectangle 3"/>
          <p:cNvSpPr/>
          <p:nvPr/>
        </p:nvSpPr>
        <p:spPr>
          <a:xfrm rot="16966956">
            <a:off x="4055632" y="3631377"/>
            <a:ext cx="2401791" cy="707886"/>
          </a:xfrm>
          <a:prstGeom prst="rect">
            <a:avLst/>
          </a:prstGeom>
          <a:solidFill>
            <a:schemeClr val="accent1"/>
          </a:solidFill>
        </p:spPr>
        <p:txBody>
          <a:bodyPr wrap="square">
            <a:spAutoFit/>
          </a:bodyPr>
          <a:lstStyle/>
          <a:p>
            <a:pPr algn="ctr"/>
            <a:r>
              <a:rPr lang="en-US"/>
              <a:t>Regional Greenhouse Gas Initiative</a:t>
            </a:r>
          </a:p>
        </p:txBody>
      </p:sp>
      <p:sp>
        <p:nvSpPr>
          <p:cNvPr id="6" name="Rectangle 5"/>
          <p:cNvSpPr/>
          <p:nvPr/>
        </p:nvSpPr>
        <p:spPr>
          <a:xfrm rot="16894201">
            <a:off x="4992363" y="3158972"/>
            <a:ext cx="2870096" cy="707886"/>
          </a:xfrm>
          <a:prstGeom prst="rect">
            <a:avLst/>
          </a:prstGeom>
          <a:solidFill>
            <a:schemeClr val="accent1"/>
          </a:solidFill>
        </p:spPr>
        <p:txBody>
          <a:bodyPr wrap="square">
            <a:spAutoFit/>
          </a:bodyPr>
          <a:lstStyle/>
          <a:p>
            <a:pPr algn="ctr"/>
            <a:r>
              <a:rPr lang="en-US"/>
              <a:t>Voluntary Emissions Reductions</a:t>
            </a:r>
          </a:p>
        </p:txBody>
      </p:sp>
      <p:sp>
        <p:nvSpPr>
          <p:cNvPr id="7" name="Rectangle 6"/>
          <p:cNvSpPr/>
          <p:nvPr/>
        </p:nvSpPr>
        <p:spPr>
          <a:xfrm rot="16910741">
            <a:off x="6129692" y="3044173"/>
            <a:ext cx="2961361" cy="1015663"/>
          </a:xfrm>
          <a:prstGeom prst="rect">
            <a:avLst/>
          </a:prstGeom>
          <a:solidFill>
            <a:schemeClr val="accent1"/>
          </a:solidFill>
        </p:spPr>
        <p:txBody>
          <a:bodyPr wrap="square">
            <a:spAutoFit/>
          </a:bodyPr>
          <a:lstStyle/>
          <a:p>
            <a:pPr algn="ctr"/>
            <a:r>
              <a:rPr lang="en-US"/>
              <a:t>Reducing Emissions from Deforestation and Degradation</a:t>
            </a:r>
          </a:p>
        </p:txBody>
      </p:sp>
      <p:sp>
        <p:nvSpPr>
          <p:cNvPr id="8" name="Rectangle 7"/>
          <p:cNvSpPr/>
          <p:nvPr/>
        </p:nvSpPr>
        <p:spPr>
          <a:xfrm rot="17028879">
            <a:off x="3193365" y="2994764"/>
            <a:ext cx="1930337" cy="400110"/>
          </a:xfrm>
          <a:prstGeom prst="rect">
            <a:avLst/>
          </a:prstGeom>
          <a:solidFill>
            <a:schemeClr val="accent1"/>
          </a:solidFill>
        </p:spPr>
        <p:txBody>
          <a:bodyPr wrap="square">
            <a:spAutoFit/>
          </a:bodyPr>
          <a:lstStyle/>
          <a:p>
            <a:pPr algn="ctr"/>
            <a:r>
              <a:rPr lang="en-US"/>
              <a:t>Secondary CERs</a:t>
            </a:r>
          </a:p>
        </p:txBody>
      </p:sp>
    </p:spTree>
    <p:extLst>
      <p:ext uri="{BB962C8B-B14F-4D97-AF65-F5344CB8AC3E}">
        <p14:creationId xmlns:p14="http://schemas.microsoft.com/office/powerpoint/2010/main" val="906323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smtClean="0"/>
              <a:t>NSF WSC </a:t>
            </a:r>
            <a:r>
              <a:rPr lang="en-US"/>
              <a:t>Program</a:t>
            </a:r>
            <a:endParaRPr lang="en-US" sz="2800"/>
          </a:p>
        </p:txBody>
      </p:sp>
      <p:sp>
        <p:nvSpPr>
          <p:cNvPr id="204805" name="Rectangle 5"/>
          <p:cNvSpPr>
            <a:spLocks noGrp="1" noChangeArrowheads="1"/>
          </p:cNvSpPr>
          <p:nvPr>
            <p:ph type="body" sz="half" idx="1"/>
          </p:nvPr>
        </p:nvSpPr>
        <p:spPr>
          <a:xfrm>
            <a:off x="762000" y="990600"/>
            <a:ext cx="8077200" cy="5638800"/>
          </a:xfrm>
        </p:spPr>
        <p:txBody>
          <a:bodyPr/>
          <a:lstStyle/>
          <a:p>
            <a:r>
              <a:rPr lang="en-US" sz="2200" smtClean="0"/>
              <a:t>Urgent challenge to ensure adequate </a:t>
            </a:r>
            <a:r>
              <a:rPr lang="en-US" sz="2200"/>
              <a:t>supply and quality of </a:t>
            </a:r>
            <a:r>
              <a:rPr lang="en-US" sz="2200" smtClean="0"/>
              <a:t>water</a:t>
            </a:r>
          </a:p>
          <a:p>
            <a:pPr lvl="1"/>
            <a:r>
              <a:rPr lang="en-US" sz="1800" smtClean="0"/>
              <a:t>Growing human needs</a:t>
            </a:r>
          </a:p>
          <a:p>
            <a:pPr lvl="1"/>
            <a:r>
              <a:rPr lang="en-US" sz="1800" smtClean="0"/>
              <a:t>Climate variability and change</a:t>
            </a:r>
          </a:p>
          <a:p>
            <a:r>
              <a:rPr lang="en-US" sz="2200" smtClean="0"/>
              <a:t>Goal</a:t>
            </a:r>
            <a:r>
              <a:rPr lang="en-US" sz="2200"/>
              <a:t>: </a:t>
            </a:r>
            <a:r>
              <a:rPr lang="en-US" sz="2200" smtClean="0"/>
              <a:t>“… understand </a:t>
            </a:r>
            <a:r>
              <a:rPr lang="en-US" sz="2200"/>
              <a:t>and predict the interactions between the water system and climate change, land use (including agriculture, managed forest and rangeland systems), the built environment, and ecosystem function and services through place-based research and integrative models”</a:t>
            </a:r>
            <a:endParaRPr lang="en-US" sz="2200" smtClean="0"/>
          </a:p>
          <a:p>
            <a:r>
              <a:rPr lang="en-US" sz="1800"/>
              <a:t>National Science Foundation (NSF) and the United States Department of Agriculture  National Institute of Food and Agriculture (USDA/NIFA) </a:t>
            </a:r>
            <a:r>
              <a:rPr lang="en-US" sz="1800" smtClean="0"/>
              <a:t>identify </a:t>
            </a:r>
            <a:r>
              <a:rPr lang="en-US" sz="1800"/>
              <a:t>and fund the most meritorious and highest-impact projects that support their respective missions, while eliminating duplication of effort and fostering collaboration between agencies and the investigators they support</a:t>
            </a:r>
            <a:endParaRPr lang="en-US" sz="1800" smtClean="0"/>
          </a:p>
          <a:p>
            <a:pPr marL="0" indent="0">
              <a:buNone/>
            </a:pPr>
            <a:r>
              <a:rPr lang="en-US" sz="2200" smtClean="0"/>
              <a:t>	</a:t>
            </a:r>
          </a:p>
          <a:p>
            <a:pPr lvl="1"/>
            <a:endParaRPr lang="en-US" sz="1800" smtClean="0"/>
          </a:p>
          <a:p>
            <a:pPr lvl="1">
              <a:buNone/>
            </a:pPr>
            <a:endParaRPr lang="en-US" sz="1800" smtClean="0"/>
          </a:p>
        </p:txBody>
      </p:sp>
    </p:spTree>
    <p:extLst>
      <p:ext uri="{BB962C8B-B14F-4D97-AF65-F5344CB8AC3E}">
        <p14:creationId xmlns:p14="http://schemas.microsoft.com/office/powerpoint/2010/main" val="392100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0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0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620000" cy="762000"/>
          </a:xfrm>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000" kern="1200"/>
              <a:t>Change in Economic Value of </a:t>
            </a:r>
            <a:r>
              <a:rPr lang="en-US" sz="2000" kern="1200" smtClean="0"/>
              <a:t>Carbon </a:t>
            </a:r>
            <a:r>
              <a:rPr lang="en-US" sz="2000" kern="1200"/>
              <a:t>Stock in </a:t>
            </a:r>
            <a:r>
              <a:rPr lang="en-US" sz="2000" kern="1200" smtClean="0"/>
              <a:t>ENP </a:t>
            </a:r>
            <a:r>
              <a:rPr lang="en-US" sz="2000" kern="1200"/>
              <a:t>Mangroves under different Sea Level Rise Scenarios</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762" r="10855" b="53455"/>
          <a:stretch/>
        </p:blipFill>
        <p:spPr bwMode="auto">
          <a:xfrm>
            <a:off x="533401" y="2362200"/>
            <a:ext cx="8610599" cy="320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r>
              <a:rPr lang="en-US" dirty="0" smtClean="0"/>
              <a:t>The Economist, Jan </a:t>
            </a:r>
            <a:r>
              <a:rPr lang="en-US" dirty="0"/>
              <a:t>26th 2013 |</a:t>
            </a:r>
            <a:r>
              <a:rPr lang="en-US" dirty="0">
                <a:hlinkClick r:id="rId3"/>
              </a:rPr>
              <a:t>From the print edition</a:t>
            </a:r>
            <a:endParaRPr lang="en-US" dirty="0"/>
          </a:p>
        </p:txBody>
      </p:sp>
    </p:spTree>
    <p:extLst>
      <p:ext uri="{BB962C8B-B14F-4D97-AF65-F5344CB8AC3E}">
        <p14:creationId xmlns:p14="http://schemas.microsoft.com/office/powerpoint/2010/main" val="3865562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153400" cy="944562"/>
          </a:xfrm>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000" kern="1200" smtClean="0"/>
              <a:t>Mangrove </a:t>
            </a:r>
            <a:r>
              <a:rPr lang="en-US" sz="2000" kern="1200"/>
              <a:t>Forests of Everglades National Park </a:t>
            </a:r>
            <a:r>
              <a:rPr lang="en-US" sz="2000" kern="1200" smtClean="0"/>
              <a:t>with </a:t>
            </a:r>
            <a:r>
              <a:rPr lang="en-US" sz="2000" kern="1200"/>
              <a:t>projected zone of mangrove transgression </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9744" y="912443"/>
            <a:ext cx="6849856" cy="518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19200" y="6227802"/>
            <a:ext cx="7315200" cy="553998"/>
          </a:xfrm>
          <a:prstGeom prst="rect">
            <a:avLst/>
          </a:prstGeom>
          <a:noFill/>
        </p:spPr>
        <p:txBody>
          <a:bodyPr wrap="square" rtlCol="0">
            <a:spAutoFit/>
          </a:bodyPr>
          <a:lstStyle/>
          <a:p>
            <a:pPr algn="ctr"/>
            <a:r>
              <a:rPr lang="en-US" sz="1600" b="1" smtClean="0">
                <a:latin typeface="Arial" pitchFamily="34" charset="0"/>
                <a:cs typeface="Arial" pitchFamily="34" charset="0"/>
              </a:rPr>
              <a:t>Global rate </a:t>
            </a:r>
            <a:r>
              <a:rPr lang="en-US" sz="1600" b="1">
                <a:latin typeface="Arial" pitchFamily="34" charset="0"/>
                <a:cs typeface="Arial" pitchFamily="34" charset="0"/>
              </a:rPr>
              <a:t>of </a:t>
            </a:r>
            <a:r>
              <a:rPr lang="en-US" sz="1600" b="1" smtClean="0">
                <a:latin typeface="Arial" pitchFamily="34" charset="0"/>
                <a:cs typeface="Arial" pitchFamily="34" charset="0"/>
              </a:rPr>
              <a:t>mangrove carbon sequestration = </a:t>
            </a:r>
            <a:r>
              <a:rPr lang="en-US" sz="1600" b="1">
                <a:latin typeface="Arial" pitchFamily="34" charset="0"/>
                <a:ea typeface="Calibri"/>
                <a:cs typeface="Arial" pitchFamily="34" charset="0"/>
              </a:rPr>
              <a:t>2.1 Mg C ha</a:t>
            </a:r>
            <a:r>
              <a:rPr lang="en-US" sz="1600" b="1" baseline="30000">
                <a:latin typeface="Arial" pitchFamily="34" charset="0"/>
                <a:ea typeface="Calibri"/>
                <a:cs typeface="Arial" pitchFamily="34" charset="0"/>
              </a:rPr>
              <a:t>-1</a:t>
            </a:r>
            <a:r>
              <a:rPr lang="en-US" sz="1600" b="1">
                <a:latin typeface="Arial" pitchFamily="34" charset="0"/>
                <a:ea typeface="Calibri"/>
                <a:cs typeface="Arial" pitchFamily="34" charset="0"/>
              </a:rPr>
              <a:t> </a:t>
            </a:r>
            <a:r>
              <a:rPr lang="en-US" sz="1600" b="1" smtClean="0">
                <a:latin typeface="Arial" pitchFamily="34" charset="0"/>
                <a:ea typeface="Calibri"/>
                <a:cs typeface="Arial" pitchFamily="34" charset="0"/>
              </a:rPr>
              <a:t>year</a:t>
            </a:r>
            <a:r>
              <a:rPr lang="en-US" sz="1600" b="1" baseline="30000" smtClean="0">
                <a:latin typeface="Arial" pitchFamily="34" charset="0"/>
                <a:ea typeface="Calibri"/>
                <a:cs typeface="Arial" pitchFamily="34" charset="0"/>
              </a:rPr>
              <a:t>-1 </a:t>
            </a:r>
            <a:r>
              <a:rPr lang="en-US" sz="1600" b="1" smtClean="0">
                <a:latin typeface="Arial" pitchFamily="34" charset="0"/>
                <a:ea typeface="Calibri"/>
                <a:cs typeface="Arial" pitchFamily="34" charset="0"/>
              </a:rPr>
              <a:t>   </a:t>
            </a:r>
            <a:r>
              <a:rPr lang="en-US" sz="1400" i="1" smtClean="0">
                <a:latin typeface="Arial" pitchFamily="34" charset="0"/>
                <a:ea typeface="Calibri"/>
                <a:cs typeface="Arial" pitchFamily="34" charset="0"/>
              </a:rPr>
              <a:t>(Chmura et al., 2003) </a:t>
            </a:r>
            <a:endParaRPr lang="en-US" sz="1400" i="1">
              <a:latin typeface="Arial" pitchFamily="34" charset="0"/>
              <a:cs typeface="Arial" pitchFamily="34" charset="0"/>
            </a:endParaRPr>
          </a:p>
        </p:txBody>
      </p:sp>
    </p:spTree>
    <p:extLst>
      <p:ext uri="{BB962C8B-B14F-4D97-AF65-F5344CB8AC3E}">
        <p14:creationId xmlns:p14="http://schemas.microsoft.com/office/powerpoint/2010/main" val="218073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400" kern="1200" smtClean="0"/>
              <a:t>Landward </a:t>
            </a:r>
            <a:r>
              <a:rPr lang="en-US" sz="2400" kern="1200"/>
              <a:t>Migration of ENP Mangroves under Selected Sea Level Rise Scenarios</a:t>
            </a:r>
          </a:p>
        </p:txBody>
      </p:sp>
      <p:sp>
        <p:nvSpPr>
          <p:cNvPr id="5" name="TextBox 4"/>
          <p:cNvSpPr txBox="1"/>
          <p:nvPr/>
        </p:nvSpPr>
        <p:spPr>
          <a:xfrm>
            <a:off x="609600" y="6096000"/>
            <a:ext cx="7772400" cy="646331"/>
          </a:xfrm>
          <a:prstGeom prst="rect">
            <a:avLst/>
          </a:prstGeom>
          <a:noFill/>
        </p:spPr>
        <p:txBody>
          <a:bodyPr wrap="square" rtlCol="0">
            <a:spAutoFit/>
          </a:bodyPr>
          <a:lstStyle/>
          <a:p>
            <a:pPr algn="ctr"/>
            <a:r>
              <a:rPr lang="en-US" sz="1200" i="1" smtClean="0">
                <a:latin typeface="Arial" pitchFamily="34" charset="0"/>
                <a:cs typeface="Arial" pitchFamily="34" charset="0"/>
              </a:rPr>
              <a:t>            a</a:t>
            </a:r>
            <a:r>
              <a:rPr lang="en-US" sz="1200" i="1">
                <a:latin typeface="Arial" pitchFamily="34" charset="0"/>
                <a:cs typeface="Arial" pitchFamily="34" charset="0"/>
              </a:rPr>
              <a:t>: Projected sea level rise using IPCC estimates from Engel, 2010; b: Estimates for habitat gain from Doyle, </a:t>
            </a:r>
            <a:r>
              <a:rPr lang="en-US" sz="1200" i="1" smtClean="0">
                <a:latin typeface="Arial" pitchFamily="34" charset="0"/>
                <a:cs typeface="Arial" pitchFamily="34" charset="0"/>
              </a:rPr>
              <a:t>2003, (USGS Fact Sheet, 2003).</a:t>
            </a:r>
            <a:endParaRPr lang="en-US" sz="1200">
              <a:latin typeface="Arial" pitchFamily="34" charset="0"/>
              <a:cs typeface="Arial" pitchFamily="34" charset="0"/>
            </a:endParaRPr>
          </a:p>
          <a:p>
            <a:pPr algn="ctr"/>
            <a:r>
              <a:rPr lang="en-US" sz="1200" i="1" smtClean="0">
                <a:latin typeface="Arial" pitchFamily="34" charset="0"/>
                <a:cs typeface="Arial" pitchFamily="34" charset="0"/>
              </a:rPr>
              <a:t>.</a:t>
            </a:r>
            <a:endParaRPr lang="en-US" sz="1200">
              <a:latin typeface="Arial" pitchFamily="34" charset="0"/>
              <a:cs typeface="Arial" pitchFamily="34"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48043572"/>
              </p:ext>
            </p:extLst>
          </p:nvPr>
        </p:nvGraphicFramePr>
        <p:xfrm>
          <a:off x="762001" y="1447800"/>
          <a:ext cx="8229599" cy="3672950"/>
        </p:xfrm>
        <a:graphic>
          <a:graphicData uri="http://schemas.openxmlformats.org/drawingml/2006/table">
            <a:tbl>
              <a:tblPr firstRow="1" firstCol="1" bandRow="1">
                <a:tableStyleId>{073A0DAA-6AF3-43AB-8588-CEC1D06C72B9}</a:tableStyleId>
              </a:tblPr>
              <a:tblGrid>
                <a:gridCol w="1176932"/>
                <a:gridCol w="2234387"/>
                <a:gridCol w="1612421"/>
                <a:gridCol w="1772099"/>
                <a:gridCol w="1433760"/>
              </a:tblGrid>
              <a:tr h="990600">
                <a:tc>
                  <a:txBody>
                    <a:bodyPr/>
                    <a:lstStyle/>
                    <a:p>
                      <a:pPr marL="0" marR="0">
                        <a:lnSpc>
                          <a:spcPct val="115000"/>
                        </a:lnSpc>
                        <a:spcBef>
                          <a:spcPts val="0"/>
                        </a:spcBef>
                        <a:spcAft>
                          <a:spcPts val="0"/>
                        </a:spcAft>
                      </a:pPr>
                      <a:r>
                        <a:rPr lang="en-US" sz="1400" dirty="0">
                          <a:effectLst/>
                          <a:latin typeface="Arial" pitchFamily="34" charset="0"/>
                          <a:cs typeface="Arial" pitchFamily="34" charset="0"/>
                        </a:rPr>
                        <a:t>Scenario</a:t>
                      </a:r>
                      <a:endParaRPr lang="en-US" sz="1400" dirty="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smtClean="0">
                          <a:effectLst/>
                          <a:latin typeface="Arial" pitchFamily="34" charset="0"/>
                          <a:cs typeface="Arial" pitchFamily="34" charset="0"/>
                        </a:rPr>
                        <a:t>Projected sea level </a:t>
                      </a:r>
                      <a:r>
                        <a:rPr lang="en-US" sz="1400" err="1" smtClean="0">
                          <a:effectLst/>
                          <a:latin typeface="Arial" pitchFamily="34" charset="0"/>
                          <a:cs typeface="Arial" pitchFamily="34" charset="0"/>
                        </a:rPr>
                        <a:t>rise</a:t>
                      </a:r>
                      <a:r>
                        <a:rPr lang="en-US" sz="1400" baseline="30000" err="1" smtClean="0">
                          <a:effectLst/>
                          <a:latin typeface="Arial" pitchFamily="34" charset="0"/>
                          <a:cs typeface="Arial" pitchFamily="34" charset="0"/>
                        </a:rPr>
                        <a:t>a</a:t>
                      </a:r>
                      <a:r>
                        <a:rPr lang="en-US" sz="1400" smtClean="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dirty="0">
                          <a:effectLst/>
                          <a:latin typeface="Arial" pitchFamily="34" charset="0"/>
                          <a:cs typeface="Arial" pitchFamily="34" charset="0"/>
                        </a:rPr>
                        <a:t>Extent of mangrove </a:t>
                      </a:r>
                      <a:r>
                        <a:rPr lang="en-US" sz="1400" dirty="0" err="1">
                          <a:effectLst/>
                          <a:latin typeface="Arial" pitchFamily="34" charset="0"/>
                          <a:cs typeface="Arial" pitchFamily="34" charset="0"/>
                        </a:rPr>
                        <a:t>migration</a:t>
                      </a:r>
                      <a:r>
                        <a:rPr lang="en-US" sz="1400" baseline="30000" dirty="0" err="1">
                          <a:effectLst/>
                          <a:latin typeface="Arial" pitchFamily="34" charset="0"/>
                          <a:cs typeface="Arial" pitchFamily="34" charset="0"/>
                        </a:rPr>
                        <a:t>b</a:t>
                      </a:r>
                      <a:endParaRPr lang="en-US" sz="1400" dirty="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a:effectLst/>
                          <a:latin typeface="Arial" pitchFamily="34" charset="0"/>
                          <a:cs typeface="Arial" pitchFamily="34" charset="0"/>
                        </a:rPr>
                        <a:t>Length of landward boundary of ENP Mangroves  </a:t>
                      </a:r>
                      <a:endParaRPr lang="en-US" sz="140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pPr>
                      <a:r>
                        <a:rPr lang="en-US" sz="1400">
                          <a:effectLst/>
                          <a:latin typeface="Arial" pitchFamily="34" charset="0"/>
                          <a:cs typeface="Arial" pitchFamily="34" charset="0"/>
                        </a:rPr>
                        <a:t>South – North distance of migration</a:t>
                      </a:r>
                      <a:endParaRPr lang="en-US" sz="1400">
                        <a:effectLst/>
                        <a:latin typeface="Arial" pitchFamily="34" charset="0"/>
                        <a:ea typeface="Calibri"/>
                        <a:cs typeface="Arial" pitchFamily="34" charset="0"/>
                      </a:endParaRPr>
                    </a:p>
                  </a:txBody>
                  <a:tcPr marL="68580" marR="68580" marT="0" marB="0"/>
                </a:tc>
              </a:tr>
              <a:tr h="881625">
                <a:tc>
                  <a:txBody>
                    <a:bodyPr/>
                    <a:lstStyle/>
                    <a:p>
                      <a:pPr marL="0" marR="0">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smtClean="0">
                          <a:effectLst/>
                          <a:latin typeface="Arial" pitchFamily="34" charset="0"/>
                          <a:cs typeface="Arial" pitchFamily="34" charset="0"/>
                        </a:rPr>
                        <a:t>(m/ 100 years)</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hectares</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km</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smtClean="0">
                          <a:effectLst/>
                          <a:latin typeface="Arial" pitchFamily="34" charset="0"/>
                          <a:cs typeface="Arial" pitchFamily="34" charset="0"/>
                        </a:rPr>
                        <a:t>km</a:t>
                      </a:r>
                      <a:endParaRPr lang="en-US" sz="1400">
                        <a:effectLst/>
                        <a:latin typeface="Arial" pitchFamily="34" charset="0"/>
                        <a:ea typeface="Calibri"/>
                        <a:cs typeface="Arial" pitchFamily="34" charset="0"/>
                      </a:endParaRPr>
                    </a:p>
                  </a:txBody>
                  <a:tcPr marL="68580" marR="68580" marT="0" marB="0" anchor="ctr"/>
                </a:tc>
              </a:tr>
              <a:tr h="748111">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 </a:t>
                      </a:r>
                    </a:p>
                    <a:p>
                      <a:pPr marL="0" marR="0" algn="ctr">
                        <a:lnSpc>
                          <a:spcPct val="150000"/>
                        </a:lnSpc>
                        <a:spcBef>
                          <a:spcPts val="0"/>
                        </a:spcBef>
                        <a:spcAft>
                          <a:spcPts val="0"/>
                        </a:spcAft>
                      </a:pPr>
                      <a:r>
                        <a:rPr lang="en-US" sz="1400">
                          <a:effectLst/>
                          <a:latin typeface="Arial" pitchFamily="34" charset="0"/>
                          <a:cs typeface="Arial" pitchFamily="34" charset="0"/>
                        </a:rPr>
                        <a:t>I</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 </a:t>
                      </a:r>
                    </a:p>
                    <a:p>
                      <a:pPr marL="0" marR="0" algn="ctr">
                        <a:lnSpc>
                          <a:spcPct val="150000"/>
                        </a:lnSpc>
                        <a:spcBef>
                          <a:spcPts val="0"/>
                        </a:spcBef>
                        <a:spcAft>
                          <a:spcPts val="0"/>
                        </a:spcAft>
                      </a:pPr>
                      <a:r>
                        <a:rPr lang="en-US" sz="1400">
                          <a:effectLst/>
                          <a:latin typeface="Arial" pitchFamily="34" charset="0"/>
                          <a:cs typeface="Arial" pitchFamily="34" charset="0"/>
                        </a:rPr>
                        <a:t>0.20</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 </a:t>
                      </a:r>
                    </a:p>
                    <a:p>
                      <a:pPr marL="0" marR="0" algn="ctr">
                        <a:lnSpc>
                          <a:spcPct val="150000"/>
                        </a:lnSpc>
                        <a:spcBef>
                          <a:spcPts val="0"/>
                        </a:spcBef>
                        <a:spcAft>
                          <a:spcPts val="0"/>
                        </a:spcAft>
                      </a:pPr>
                      <a:r>
                        <a:rPr lang="en-US" sz="1400">
                          <a:effectLst/>
                          <a:latin typeface="Arial" pitchFamily="34" charset="0"/>
                          <a:cs typeface="Arial" pitchFamily="34" charset="0"/>
                        </a:rPr>
                        <a:t>50,000</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 </a:t>
                      </a:r>
                    </a:p>
                    <a:p>
                      <a:pPr marL="0" marR="0" algn="ctr">
                        <a:lnSpc>
                          <a:spcPct val="150000"/>
                        </a:lnSpc>
                        <a:spcBef>
                          <a:spcPts val="0"/>
                        </a:spcBef>
                        <a:spcAft>
                          <a:spcPts val="0"/>
                        </a:spcAft>
                      </a:pPr>
                      <a:r>
                        <a:rPr lang="en-US" sz="1400">
                          <a:effectLst/>
                          <a:latin typeface="Arial" pitchFamily="34" charset="0"/>
                          <a:cs typeface="Arial" pitchFamily="34" charset="0"/>
                        </a:rPr>
                        <a:t>120</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 </a:t>
                      </a:r>
                    </a:p>
                    <a:p>
                      <a:pPr marL="0" marR="0" algn="ctr">
                        <a:lnSpc>
                          <a:spcPct val="150000"/>
                        </a:lnSpc>
                        <a:spcBef>
                          <a:spcPts val="0"/>
                        </a:spcBef>
                        <a:spcAft>
                          <a:spcPts val="0"/>
                        </a:spcAft>
                      </a:pPr>
                      <a:r>
                        <a:rPr lang="en-US" sz="1400">
                          <a:effectLst/>
                          <a:latin typeface="Arial" pitchFamily="34" charset="0"/>
                          <a:cs typeface="Arial" pitchFamily="34" charset="0"/>
                        </a:rPr>
                        <a:t>4.17</a:t>
                      </a:r>
                      <a:endParaRPr lang="en-US" sz="1400">
                        <a:effectLst/>
                        <a:latin typeface="Arial" pitchFamily="34" charset="0"/>
                        <a:ea typeface="Calibri"/>
                        <a:cs typeface="Arial" pitchFamily="34" charset="0"/>
                      </a:endParaRPr>
                    </a:p>
                  </a:txBody>
                  <a:tcPr marL="68580" marR="68580" marT="0" marB="0" anchor="ctr"/>
                </a:tc>
              </a:tr>
              <a:tr h="526307">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II</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0.38</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90,000</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120</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7.5</a:t>
                      </a:r>
                      <a:endParaRPr lang="en-US" sz="1400">
                        <a:effectLst/>
                        <a:latin typeface="Arial" pitchFamily="34" charset="0"/>
                        <a:ea typeface="Calibri"/>
                        <a:cs typeface="Arial" pitchFamily="34" charset="0"/>
                      </a:endParaRPr>
                    </a:p>
                  </a:txBody>
                  <a:tcPr marL="68580" marR="68580" marT="0" marB="0" anchor="ctr"/>
                </a:tc>
              </a:tr>
              <a:tr h="526307">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III</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0.56</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150,000</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120</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150000"/>
                        </a:lnSpc>
                        <a:spcBef>
                          <a:spcPts val="0"/>
                        </a:spcBef>
                        <a:spcAft>
                          <a:spcPts val="0"/>
                        </a:spcAft>
                      </a:pPr>
                      <a:r>
                        <a:rPr lang="en-US" sz="1400">
                          <a:effectLst/>
                          <a:latin typeface="Arial" pitchFamily="34" charset="0"/>
                          <a:cs typeface="Arial" pitchFamily="34" charset="0"/>
                        </a:rPr>
                        <a:t>12.5</a:t>
                      </a:r>
                      <a:endParaRPr lang="en-US" sz="1400">
                        <a:effectLst/>
                        <a:latin typeface="Arial" pitchFamily="34" charset="0"/>
                        <a:ea typeface="Calibri"/>
                        <a:cs typeface="Arial" pitchFamily="34" charset="0"/>
                      </a:endParaRPr>
                    </a:p>
                  </a:txBody>
                  <a:tcPr marL="68580" marR="68580" marT="0" marB="0" anchor="ctr"/>
                </a:tc>
              </a:tr>
            </a:tbl>
          </a:graphicData>
        </a:graphic>
      </p:graphicFrame>
    </p:spTree>
    <p:extLst>
      <p:ext uri="{BB962C8B-B14F-4D97-AF65-F5344CB8AC3E}">
        <p14:creationId xmlns:p14="http://schemas.microsoft.com/office/powerpoint/2010/main" val="4120352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kern="1200"/>
              <a:t>Carbon Price </a:t>
            </a:r>
            <a:r>
              <a:rPr lang="en-US" kern="1200" smtClean="0"/>
              <a:t>Over Time</a:t>
            </a:r>
            <a:endParaRPr lang="en-US" kern="120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48304291"/>
              </p:ext>
            </p:extLst>
          </p:nvPr>
        </p:nvGraphicFramePr>
        <p:xfrm>
          <a:off x="685800" y="1219200"/>
          <a:ext cx="7848601" cy="4373703"/>
        </p:xfrm>
        <a:graphic>
          <a:graphicData uri="http://schemas.openxmlformats.org/drawingml/2006/table">
            <a:tbl>
              <a:tblPr firstRow="1" firstCol="1" bandRow="1">
                <a:tableStyleId>{073A0DAA-6AF3-43AB-8588-CEC1D06C72B9}</a:tableStyleId>
              </a:tblPr>
              <a:tblGrid>
                <a:gridCol w="1272908"/>
                <a:gridCol w="821426"/>
                <a:gridCol w="821426"/>
                <a:gridCol w="821426"/>
                <a:gridCol w="822283"/>
                <a:gridCol w="822283"/>
                <a:gridCol w="822283"/>
                <a:gridCol w="822283"/>
                <a:gridCol w="822283"/>
              </a:tblGrid>
              <a:tr h="447879">
                <a:tc gridSpan="9">
                  <a:txBody>
                    <a:bodyPr/>
                    <a:lstStyle/>
                    <a:p>
                      <a:pPr marL="0" marR="0" algn="ctr">
                        <a:lnSpc>
                          <a:spcPct val="115000"/>
                        </a:lnSpc>
                        <a:spcBef>
                          <a:spcPts val="0"/>
                        </a:spcBef>
                        <a:spcAft>
                          <a:spcPts val="0"/>
                        </a:spcAft>
                      </a:pPr>
                      <a:r>
                        <a:rPr lang="en-US" sz="1800">
                          <a:effectLst/>
                          <a:latin typeface="Arial" pitchFamily="34" charset="0"/>
                          <a:cs typeface="Arial" pitchFamily="34" charset="0"/>
                        </a:rPr>
                        <a:t>Prices per ton of carbon</a:t>
                      </a:r>
                      <a:endParaRPr lang="en-US" sz="1800">
                        <a:effectLst/>
                        <a:latin typeface="Arial" pitchFamily="34" charset="0"/>
                        <a:ea typeface="Calibri"/>
                        <a:cs typeface="Arial"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36949">
                <a:tc>
                  <a:txBody>
                    <a:bodyPr/>
                    <a:lstStyle/>
                    <a:p>
                      <a:pPr marL="0" marR="0">
                        <a:lnSpc>
                          <a:spcPct val="115000"/>
                        </a:lnSpc>
                        <a:spcBef>
                          <a:spcPts val="0"/>
                        </a:spcBef>
                        <a:spcAft>
                          <a:spcPts val="0"/>
                        </a:spcAft>
                      </a:pPr>
                      <a:r>
                        <a:rPr lang="en-US" sz="1600">
                          <a:effectLst/>
                        </a:rPr>
                        <a:t> C price</a:t>
                      </a:r>
                    </a:p>
                    <a:p>
                      <a:pPr marL="0" marR="0">
                        <a:lnSpc>
                          <a:spcPct val="115000"/>
                        </a:lnSpc>
                        <a:spcBef>
                          <a:spcPts val="0"/>
                        </a:spcBef>
                        <a:spcAft>
                          <a:spcPts val="0"/>
                        </a:spcAft>
                      </a:pPr>
                      <a:r>
                        <a:rPr lang="en-US" sz="1600">
                          <a:effectLst/>
                        </a:rPr>
                        <a:t> </a:t>
                      </a:r>
                      <a:endParaRPr lang="en-US" sz="16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b="1">
                          <a:effectLst/>
                          <a:latin typeface="Arial" pitchFamily="34" charset="0"/>
                          <a:cs typeface="Arial" pitchFamily="34" charset="0"/>
                        </a:rPr>
                        <a:t>2005 </a:t>
                      </a:r>
                      <a:endParaRPr lang="en-US" sz="1400" b="1">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b="1">
                          <a:effectLst/>
                          <a:latin typeface="Arial" pitchFamily="34" charset="0"/>
                          <a:cs typeface="Arial" pitchFamily="34" charset="0"/>
                        </a:rPr>
                        <a:t>2010</a:t>
                      </a:r>
                      <a:endParaRPr lang="en-US" sz="1400" b="1">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b="1">
                          <a:effectLst/>
                          <a:latin typeface="Arial" pitchFamily="34" charset="0"/>
                          <a:cs typeface="Arial" pitchFamily="34" charset="0"/>
                        </a:rPr>
                        <a:t>2015</a:t>
                      </a:r>
                      <a:endParaRPr lang="en-US" sz="1400" b="1">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b="1">
                          <a:effectLst/>
                          <a:latin typeface="Arial" pitchFamily="34" charset="0"/>
                          <a:cs typeface="Arial" pitchFamily="34" charset="0"/>
                        </a:rPr>
                        <a:t>2020</a:t>
                      </a:r>
                      <a:endParaRPr lang="en-US" sz="1400" b="1">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b="1">
                          <a:effectLst/>
                          <a:latin typeface="Arial" pitchFamily="34" charset="0"/>
                          <a:cs typeface="Arial" pitchFamily="34" charset="0"/>
                        </a:rPr>
                        <a:t>2025</a:t>
                      </a:r>
                      <a:endParaRPr lang="en-US" sz="1400" b="1">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b="1">
                          <a:effectLst/>
                          <a:latin typeface="Arial" pitchFamily="34" charset="0"/>
                          <a:cs typeface="Arial" pitchFamily="34" charset="0"/>
                        </a:rPr>
                        <a:t>2055</a:t>
                      </a:r>
                      <a:endParaRPr lang="en-US" sz="1400" b="1">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b="1">
                          <a:effectLst/>
                          <a:latin typeface="Arial" pitchFamily="34" charset="0"/>
                          <a:cs typeface="Arial" pitchFamily="34" charset="0"/>
                        </a:rPr>
                        <a:t>2100</a:t>
                      </a:r>
                      <a:endParaRPr lang="en-US" sz="1400" b="1">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b="1">
                          <a:effectLst/>
                          <a:latin typeface="Arial" pitchFamily="34" charset="0"/>
                          <a:cs typeface="Arial" pitchFamily="34" charset="0"/>
                        </a:rPr>
                        <a:t>2105</a:t>
                      </a:r>
                      <a:endParaRPr lang="en-US" sz="1400" b="1">
                        <a:effectLst/>
                        <a:latin typeface="Arial" pitchFamily="34" charset="0"/>
                        <a:ea typeface="Calibri"/>
                        <a:cs typeface="Arial" pitchFamily="34" charset="0"/>
                      </a:endParaRPr>
                    </a:p>
                  </a:txBody>
                  <a:tcPr marL="68580" marR="68580" marT="0" marB="0"/>
                </a:tc>
              </a:tr>
              <a:tr h="813541">
                <a:tc>
                  <a:txBody>
                    <a:bodyPr/>
                    <a:lstStyle/>
                    <a:p>
                      <a:pPr marL="0" marR="0">
                        <a:lnSpc>
                          <a:spcPct val="115000"/>
                        </a:lnSpc>
                        <a:spcBef>
                          <a:spcPts val="0"/>
                        </a:spcBef>
                        <a:spcAft>
                          <a:spcPts val="0"/>
                        </a:spcAft>
                      </a:pPr>
                      <a:endParaRPr lang="en-US" sz="1600" smtClean="0">
                        <a:effectLst/>
                      </a:endParaRPr>
                    </a:p>
                    <a:p>
                      <a:pPr marL="0" marR="0">
                        <a:lnSpc>
                          <a:spcPct val="115000"/>
                        </a:lnSpc>
                        <a:spcBef>
                          <a:spcPts val="0"/>
                        </a:spcBef>
                        <a:spcAft>
                          <a:spcPts val="0"/>
                        </a:spcAft>
                      </a:pPr>
                      <a:r>
                        <a:rPr lang="en-US" sz="1600" smtClean="0">
                          <a:effectLst/>
                        </a:rPr>
                        <a:t>RICE model</a:t>
                      </a:r>
                      <a:endParaRPr lang="en-US" sz="1600">
                        <a:effectLst/>
                      </a:endParaRPr>
                    </a:p>
                    <a:p>
                      <a:pPr marL="0" marR="0">
                        <a:lnSpc>
                          <a:spcPct val="115000"/>
                        </a:lnSpc>
                        <a:spcBef>
                          <a:spcPts val="0"/>
                        </a:spcBef>
                        <a:spcAft>
                          <a:spcPts val="0"/>
                        </a:spcAft>
                      </a:pPr>
                      <a:r>
                        <a:rPr lang="en-US" sz="1600">
                          <a:effectLst/>
                        </a:rPr>
                        <a:t> </a:t>
                      </a:r>
                      <a:endParaRPr lang="en-US" sz="16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endParaRPr lang="en-US" sz="1400" smtClean="0">
                        <a:effectLst/>
                        <a:latin typeface="Arial" pitchFamily="34" charset="0"/>
                        <a:cs typeface="Arial" pitchFamily="34" charset="0"/>
                      </a:endParaRPr>
                    </a:p>
                    <a:p>
                      <a:pPr marL="0" marR="0" algn="ctr">
                        <a:lnSpc>
                          <a:spcPct val="115000"/>
                        </a:lnSpc>
                        <a:spcBef>
                          <a:spcPts val="0"/>
                        </a:spcBef>
                        <a:spcAft>
                          <a:spcPts val="0"/>
                        </a:spcAft>
                      </a:pPr>
                      <a:r>
                        <a:rPr lang="en-US" sz="1400" smtClean="0">
                          <a:effectLst/>
                          <a:latin typeface="Arial" pitchFamily="34" charset="0"/>
                          <a:cs typeface="Arial" pitchFamily="34" charset="0"/>
                        </a:rPr>
                        <a:t>0.00</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endParaRPr lang="en-US" sz="1400" smtClean="0">
                        <a:effectLst/>
                        <a:latin typeface="Arial" pitchFamily="34" charset="0"/>
                        <a:cs typeface="Arial" pitchFamily="34" charset="0"/>
                      </a:endParaRPr>
                    </a:p>
                    <a:p>
                      <a:pPr marL="0" marR="0" algn="ctr">
                        <a:lnSpc>
                          <a:spcPct val="115000"/>
                        </a:lnSpc>
                        <a:spcBef>
                          <a:spcPts val="0"/>
                        </a:spcBef>
                        <a:spcAft>
                          <a:spcPts val="0"/>
                        </a:spcAft>
                      </a:pPr>
                      <a:r>
                        <a:rPr lang="en-US" sz="1400" smtClean="0">
                          <a:effectLst/>
                          <a:latin typeface="Arial" pitchFamily="34" charset="0"/>
                          <a:cs typeface="Arial" pitchFamily="34" charset="0"/>
                        </a:rPr>
                        <a:t>0.07</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endParaRPr lang="en-US" sz="1400" smtClean="0">
                        <a:effectLst/>
                        <a:latin typeface="Arial" pitchFamily="34" charset="0"/>
                        <a:cs typeface="Arial" pitchFamily="34" charset="0"/>
                      </a:endParaRPr>
                    </a:p>
                    <a:p>
                      <a:pPr marL="0" marR="0" algn="ctr">
                        <a:lnSpc>
                          <a:spcPct val="115000"/>
                        </a:lnSpc>
                        <a:spcBef>
                          <a:spcPts val="0"/>
                        </a:spcBef>
                        <a:spcAft>
                          <a:spcPts val="0"/>
                        </a:spcAft>
                      </a:pPr>
                      <a:r>
                        <a:rPr lang="en-US" sz="1400" smtClean="0">
                          <a:effectLst/>
                          <a:latin typeface="Arial" pitchFamily="34" charset="0"/>
                          <a:cs typeface="Arial" pitchFamily="34" charset="0"/>
                        </a:rPr>
                        <a:t>0.39</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endParaRPr lang="en-US" sz="1400" smtClean="0">
                        <a:effectLst/>
                        <a:latin typeface="Arial" pitchFamily="34" charset="0"/>
                        <a:cs typeface="Arial" pitchFamily="34" charset="0"/>
                      </a:endParaRPr>
                    </a:p>
                    <a:p>
                      <a:pPr marL="0" marR="0" algn="ctr">
                        <a:lnSpc>
                          <a:spcPct val="115000"/>
                        </a:lnSpc>
                        <a:spcBef>
                          <a:spcPts val="0"/>
                        </a:spcBef>
                        <a:spcAft>
                          <a:spcPts val="0"/>
                        </a:spcAft>
                      </a:pPr>
                      <a:r>
                        <a:rPr lang="en-US" sz="1400" smtClean="0">
                          <a:effectLst/>
                          <a:latin typeface="Arial" pitchFamily="34" charset="0"/>
                          <a:cs typeface="Arial" pitchFamily="34" charset="0"/>
                        </a:rPr>
                        <a:t>2.21</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endParaRPr lang="en-US" sz="1400" smtClean="0">
                        <a:effectLst/>
                        <a:latin typeface="Arial" pitchFamily="34" charset="0"/>
                        <a:cs typeface="Arial" pitchFamily="34" charset="0"/>
                      </a:endParaRPr>
                    </a:p>
                    <a:p>
                      <a:pPr marL="0" marR="0" algn="ctr">
                        <a:lnSpc>
                          <a:spcPct val="115000"/>
                        </a:lnSpc>
                        <a:spcBef>
                          <a:spcPts val="0"/>
                        </a:spcBef>
                        <a:spcAft>
                          <a:spcPts val="0"/>
                        </a:spcAft>
                      </a:pPr>
                      <a:r>
                        <a:rPr lang="en-US" sz="1400" smtClean="0">
                          <a:effectLst/>
                          <a:latin typeface="Arial" pitchFamily="34" charset="0"/>
                          <a:cs typeface="Arial" pitchFamily="34" charset="0"/>
                        </a:rPr>
                        <a:t>12.40</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endParaRPr lang="en-US" sz="1400" smtClean="0">
                        <a:effectLst/>
                        <a:latin typeface="Arial" pitchFamily="34" charset="0"/>
                        <a:cs typeface="Arial" pitchFamily="34" charset="0"/>
                      </a:endParaRPr>
                    </a:p>
                    <a:p>
                      <a:pPr marL="0" marR="0" algn="ctr">
                        <a:lnSpc>
                          <a:spcPct val="115000"/>
                        </a:lnSpc>
                        <a:spcBef>
                          <a:spcPts val="0"/>
                        </a:spcBef>
                        <a:spcAft>
                          <a:spcPts val="0"/>
                        </a:spcAft>
                      </a:pPr>
                      <a:r>
                        <a:rPr lang="en-US" sz="1400" smtClean="0">
                          <a:effectLst/>
                          <a:latin typeface="Arial" pitchFamily="34" charset="0"/>
                          <a:cs typeface="Arial" pitchFamily="34" charset="0"/>
                        </a:rPr>
                        <a:t>64.11</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endParaRPr lang="en-US" sz="1400" smtClean="0">
                        <a:effectLst/>
                        <a:latin typeface="Arial" pitchFamily="34" charset="0"/>
                        <a:cs typeface="Arial" pitchFamily="34" charset="0"/>
                      </a:endParaRPr>
                    </a:p>
                    <a:p>
                      <a:pPr marL="0" marR="0" algn="ctr">
                        <a:lnSpc>
                          <a:spcPct val="115000"/>
                        </a:lnSpc>
                        <a:spcBef>
                          <a:spcPts val="0"/>
                        </a:spcBef>
                        <a:spcAft>
                          <a:spcPts val="0"/>
                        </a:spcAft>
                      </a:pPr>
                      <a:r>
                        <a:rPr lang="en-US" sz="1400" smtClean="0">
                          <a:effectLst/>
                          <a:latin typeface="Arial" pitchFamily="34" charset="0"/>
                          <a:cs typeface="Arial" pitchFamily="34" charset="0"/>
                        </a:rPr>
                        <a:t>41.55</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endParaRPr lang="en-US" sz="1400" smtClean="0">
                        <a:effectLst/>
                        <a:latin typeface="Arial" pitchFamily="34" charset="0"/>
                        <a:cs typeface="Arial" pitchFamily="34" charset="0"/>
                      </a:endParaRPr>
                    </a:p>
                    <a:p>
                      <a:pPr marL="0" marR="0" algn="ctr">
                        <a:lnSpc>
                          <a:spcPct val="115000"/>
                        </a:lnSpc>
                        <a:spcBef>
                          <a:spcPts val="0"/>
                        </a:spcBef>
                        <a:spcAft>
                          <a:spcPts val="0"/>
                        </a:spcAft>
                      </a:pPr>
                      <a:r>
                        <a:rPr lang="en-US" sz="1400" smtClean="0">
                          <a:effectLst/>
                          <a:latin typeface="Arial" pitchFamily="34" charset="0"/>
                          <a:cs typeface="Arial" pitchFamily="34" charset="0"/>
                        </a:rPr>
                        <a:t>27.68</a:t>
                      </a:r>
                      <a:endParaRPr lang="en-US" sz="1400">
                        <a:effectLst/>
                        <a:latin typeface="Arial" pitchFamily="34" charset="0"/>
                        <a:ea typeface="Calibri"/>
                        <a:cs typeface="Arial" pitchFamily="34" charset="0"/>
                      </a:endParaRPr>
                    </a:p>
                  </a:txBody>
                  <a:tcPr marL="68580" marR="68580" marT="0" marB="0"/>
                </a:tc>
              </a:tr>
              <a:tr h="813541">
                <a:tc>
                  <a:txBody>
                    <a:bodyPr/>
                    <a:lstStyle/>
                    <a:p>
                      <a:pPr marL="0" marR="0">
                        <a:lnSpc>
                          <a:spcPct val="115000"/>
                        </a:lnSpc>
                        <a:spcBef>
                          <a:spcPts val="0"/>
                        </a:spcBef>
                        <a:spcAft>
                          <a:spcPts val="0"/>
                        </a:spcAft>
                      </a:pPr>
                      <a:r>
                        <a:rPr lang="en-US" sz="1600" smtClean="0">
                          <a:effectLst/>
                        </a:rPr>
                        <a:t>RICE</a:t>
                      </a:r>
                      <a:r>
                        <a:rPr lang="en-US" sz="1600" baseline="0" smtClean="0">
                          <a:effectLst/>
                        </a:rPr>
                        <a:t> model</a:t>
                      </a:r>
                      <a:r>
                        <a:rPr lang="en-US" sz="1600" smtClean="0">
                          <a:effectLst/>
                        </a:rPr>
                        <a:t>, </a:t>
                      </a:r>
                      <a:r>
                        <a:rPr lang="en-US" sz="1600">
                          <a:effectLst/>
                        </a:rPr>
                        <a:t>with </a:t>
                      </a:r>
                      <a:r>
                        <a:rPr lang="en-US" sz="1600" err="1" smtClean="0">
                          <a:effectLst/>
                        </a:rPr>
                        <a:t>RGGI</a:t>
                      </a:r>
                      <a:r>
                        <a:rPr lang="en-US" sz="1600" baseline="30000" err="1" smtClean="0">
                          <a:effectLst/>
                        </a:rPr>
                        <a:t>b</a:t>
                      </a:r>
                      <a:r>
                        <a:rPr lang="en-US" sz="1600" baseline="30000" smtClean="0">
                          <a:effectLst/>
                        </a:rPr>
                        <a:t> </a:t>
                      </a:r>
                      <a:r>
                        <a:rPr lang="en-US" sz="1600" baseline="0" smtClean="0">
                          <a:effectLst/>
                        </a:rPr>
                        <a:t> price</a:t>
                      </a:r>
                      <a:r>
                        <a:rPr lang="en-US" sz="1600" smtClean="0">
                          <a:effectLst/>
                        </a:rPr>
                        <a:t> </a:t>
                      </a:r>
                      <a:endParaRPr lang="en-US" sz="16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endParaRPr lang="en-US" sz="1400" smtClean="0">
                        <a:effectLst/>
                        <a:latin typeface="Arial" pitchFamily="34" charset="0"/>
                        <a:cs typeface="Arial" pitchFamily="34" charset="0"/>
                      </a:endParaRPr>
                    </a:p>
                    <a:p>
                      <a:pPr marL="0" marR="0" algn="ctr">
                        <a:lnSpc>
                          <a:spcPct val="115000"/>
                        </a:lnSpc>
                        <a:spcBef>
                          <a:spcPts val="0"/>
                        </a:spcBef>
                        <a:spcAft>
                          <a:spcPts val="0"/>
                        </a:spcAft>
                      </a:pPr>
                      <a:r>
                        <a:rPr lang="en-US" sz="1400" smtClean="0">
                          <a:effectLst/>
                          <a:latin typeface="Arial" pitchFamily="34" charset="0"/>
                          <a:cs typeface="Arial" pitchFamily="34" charset="0"/>
                        </a:rPr>
                        <a:t>6.038</a:t>
                      </a:r>
                      <a:r>
                        <a:rPr lang="en-US" sz="1400" baseline="30000" smtClean="0">
                          <a:effectLst/>
                          <a:latin typeface="Arial" pitchFamily="34" charset="0"/>
                          <a:cs typeface="Arial" pitchFamily="34" charset="0"/>
                        </a:rPr>
                        <a:t>c</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endParaRPr lang="en-US" sz="1400" smtClean="0">
                        <a:effectLst/>
                        <a:latin typeface="Arial" pitchFamily="34" charset="0"/>
                        <a:cs typeface="Arial" pitchFamily="34" charset="0"/>
                      </a:endParaRPr>
                    </a:p>
                    <a:p>
                      <a:pPr marL="0" marR="0" algn="ctr">
                        <a:lnSpc>
                          <a:spcPct val="115000"/>
                        </a:lnSpc>
                        <a:spcBef>
                          <a:spcPts val="0"/>
                        </a:spcBef>
                        <a:spcAft>
                          <a:spcPts val="0"/>
                        </a:spcAft>
                      </a:pPr>
                      <a:r>
                        <a:rPr lang="en-US" sz="1400" smtClean="0">
                          <a:effectLst/>
                          <a:latin typeface="Arial" pitchFamily="34" charset="0"/>
                          <a:cs typeface="Arial" pitchFamily="34" charset="0"/>
                        </a:rPr>
                        <a:t>48.17</a:t>
                      </a:r>
                      <a:r>
                        <a:rPr lang="en-US" sz="1400" baseline="30000" smtClean="0">
                          <a:effectLst/>
                          <a:latin typeface="Arial" pitchFamily="34" charset="0"/>
                          <a:cs typeface="Arial" pitchFamily="34" charset="0"/>
                        </a:rPr>
                        <a:t>d</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r>
              <a:tr h="813541">
                <a:tc>
                  <a:txBody>
                    <a:bodyPr/>
                    <a:lstStyle/>
                    <a:p>
                      <a:pPr marL="0" marR="0">
                        <a:lnSpc>
                          <a:spcPct val="115000"/>
                        </a:lnSpc>
                        <a:spcBef>
                          <a:spcPts val="0"/>
                        </a:spcBef>
                        <a:spcAft>
                          <a:spcPts val="0"/>
                        </a:spcAft>
                      </a:pPr>
                      <a:r>
                        <a:rPr lang="en-US" sz="1600">
                          <a:effectLst/>
                        </a:rPr>
                        <a:t> </a:t>
                      </a:r>
                    </a:p>
                    <a:p>
                      <a:pPr marL="0" marR="0">
                        <a:lnSpc>
                          <a:spcPct val="115000"/>
                        </a:lnSpc>
                        <a:spcBef>
                          <a:spcPts val="0"/>
                        </a:spcBef>
                        <a:spcAft>
                          <a:spcPts val="0"/>
                        </a:spcAft>
                      </a:pPr>
                      <a:r>
                        <a:rPr lang="en-US" sz="1600" err="1" smtClean="0">
                          <a:effectLst/>
                        </a:rPr>
                        <a:t>SCC</a:t>
                      </a:r>
                      <a:r>
                        <a:rPr lang="en-US" sz="1600" baseline="30000" err="1" smtClean="0">
                          <a:effectLst/>
                        </a:rPr>
                        <a:t>e</a:t>
                      </a:r>
                      <a:r>
                        <a:rPr lang="en-US" sz="1600" smtClean="0">
                          <a:effectLst/>
                        </a:rPr>
                        <a:t> (3</a:t>
                      </a:r>
                      <a:r>
                        <a:rPr lang="en-US" sz="1600">
                          <a:effectLst/>
                        </a:rPr>
                        <a:t>%) ($/tCO</a:t>
                      </a:r>
                      <a:r>
                        <a:rPr lang="en-US" sz="1600" baseline="-25000">
                          <a:effectLst/>
                        </a:rPr>
                        <a:t>2</a:t>
                      </a:r>
                      <a:r>
                        <a:rPr lang="en-US" sz="1600">
                          <a:effectLst/>
                        </a:rPr>
                        <a:t>)</a:t>
                      </a:r>
                      <a:endParaRPr lang="en-US" sz="16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p>
                    <a:p>
                      <a:pPr marL="0" marR="0" algn="ctr">
                        <a:lnSpc>
                          <a:spcPct val="115000"/>
                        </a:lnSpc>
                        <a:spcBef>
                          <a:spcPts val="0"/>
                        </a:spcBef>
                        <a:spcAft>
                          <a:spcPts val="0"/>
                        </a:spcAft>
                      </a:pPr>
                      <a:r>
                        <a:rPr lang="en-US" sz="1400">
                          <a:effectLst/>
                          <a:latin typeface="Arial" pitchFamily="34" charset="0"/>
                          <a:cs typeface="Arial" pitchFamily="34" charset="0"/>
                        </a:rPr>
                        <a:t>21.4</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p>
                    <a:p>
                      <a:pPr marL="0" marR="0" algn="ctr">
                        <a:lnSpc>
                          <a:spcPct val="115000"/>
                        </a:lnSpc>
                        <a:spcBef>
                          <a:spcPts val="0"/>
                        </a:spcBef>
                        <a:spcAft>
                          <a:spcPts val="0"/>
                        </a:spcAft>
                      </a:pPr>
                      <a:r>
                        <a:rPr lang="en-US" sz="1400">
                          <a:effectLst/>
                          <a:latin typeface="Arial" pitchFamily="34" charset="0"/>
                          <a:cs typeface="Arial" pitchFamily="34" charset="0"/>
                        </a:rPr>
                        <a:t>23.8</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p>
                    <a:p>
                      <a:pPr marL="0" marR="0" algn="ctr">
                        <a:lnSpc>
                          <a:spcPct val="115000"/>
                        </a:lnSpc>
                        <a:spcBef>
                          <a:spcPts val="0"/>
                        </a:spcBef>
                        <a:spcAft>
                          <a:spcPts val="0"/>
                        </a:spcAft>
                      </a:pPr>
                      <a:r>
                        <a:rPr lang="en-US" sz="1400">
                          <a:effectLst/>
                          <a:latin typeface="Arial" pitchFamily="34" charset="0"/>
                          <a:cs typeface="Arial" pitchFamily="34" charset="0"/>
                        </a:rPr>
                        <a:t>26.3</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p>
                    <a:p>
                      <a:pPr marL="0" marR="0" algn="ctr">
                        <a:lnSpc>
                          <a:spcPct val="115000"/>
                        </a:lnSpc>
                        <a:spcBef>
                          <a:spcPts val="0"/>
                        </a:spcBef>
                        <a:spcAft>
                          <a:spcPts val="0"/>
                        </a:spcAft>
                      </a:pPr>
                      <a:r>
                        <a:rPr lang="en-US" sz="1400">
                          <a:effectLst/>
                          <a:latin typeface="Arial" pitchFamily="34" charset="0"/>
                          <a:cs typeface="Arial" pitchFamily="34" charset="0"/>
                        </a:rPr>
                        <a:t>29.6</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p>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r>
              <a:tr h="536949">
                <a:tc>
                  <a:txBody>
                    <a:bodyPr/>
                    <a:lstStyle/>
                    <a:p>
                      <a:pPr marL="0" marR="0">
                        <a:lnSpc>
                          <a:spcPct val="115000"/>
                        </a:lnSpc>
                        <a:spcBef>
                          <a:spcPts val="0"/>
                        </a:spcBef>
                        <a:spcAft>
                          <a:spcPts val="0"/>
                        </a:spcAft>
                      </a:pPr>
                      <a:r>
                        <a:rPr lang="en-US" sz="1600">
                          <a:effectLst/>
                        </a:rPr>
                        <a:t> </a:t>
                      </a:r>
                      <a:r>
                        <a:rPr lang="en-US" sz="1600" err="1" smtClean="0">
                          <a:effectLst/>
                        </a:rPr>
                        <a:t>SCC</a:t>
                      </a:r>
                      <a:r>
                        <a:rPr lang="en-US" sz="1600" baseline="30000" err="1" smtClean="0">
                          <a:effectLst/>
                        </a:rPr>
                        <a:t>f</a:t>
                      </a:r>
                      <a:r>
                        <a:rPr lang="en-US" sz="1600" smtClean="0">
                          <a:effectLst/>
                        </a:rPr>
                        <a:t> </a:t>
                      </a:r>
                      <a:r>
                        <a:rPr lang="en-US" sz="1600">
                          <a:effectLst/>
                        </a:rPr>
                        <a:t>estimate </a:t>
                      </a:r>
                      <a:endParaRPr lang="en-US" sz="16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p>
                    <a:p>
                      <a:pPr marL="0" marR="0" algn="ctr">
                        <a:lnSpc>
                          <a:spcPct val="115000"/>
                        </a:lnSpc>
                        <a:spcBef>
                          <a:spcPts val="0"/>
                        </a:spcBef>
                        <a:spcAft>
                          <a:spcPts val="0"/>
                        </a:spcAft>
                      </a:pPr>
                      <a:r>
                        <a:rPr lang="en-US" sz="1400">
                          <a:effectLst/>
                          <a:latin typeface="Arial" pitchFamily="34" charset="0"/>
                          <a:cs typeface="Arial" pitchFamily="34" charset="0"/>
                        </a:rPr>
                        <a:t>85.82</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p>
                    <a:p>
                      <a:pPr marL="0" marR="0" algn="ctr">
                        <a:lnSpc>
                          <a:spcPct val="115000"/>
                        </a:lnSpc>
                        <a:spcBef>
                          <a:spcPts val="0"/>
                        </a:spcBef>
                        <a:spcAft>
                          <a:spcPts val="0"/>
                        </a:spcAft>
                      </a:pPr>
                      <a:r>
                        <a:rPr lang="en-US" sz="1400">
                          <a:effectLst/>
                          <a:latin typeface="Arial" pitchFamily="34" charset="0"/>
                          <a:cs typeface="Arial" pitchFamily="34" charset="0"/>
                        </a:rPr>
                        <a:t>301.41</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pPr>
                      <a:r>
                        <a:rPr lang="en-US" sz="1400">
                          <a:effectLst/>
                          <a:latin typeface="Arial" pitchFamily="34" charset="0"/>
                          <a:cs typeface="Arial" pitchFamily="34" charset="0"/>
                        </a:rPr>
                        <a:t> </a:t>
                      </a:r>
                      <a:endParaRPr lang="en-US" sz="1400">
                        <a:effectLst/>
                        <a:latin typeface="Arial" pitchFamily="34" charset="0"/>
                        <a:ea typeface="Calibri"/>
                        <a:cs typeface="Arial" pitchFamily="34" charset="0"/>
                      </a:endParaRPr>
                    </a:p>
                  </a:txBody>
                  <a:tcPr marL="68580" marR="68580" marT="0" marB="0"/>
                </a:tc>
              </a:tr>
            </a:tbl>
          </a:graphicData>
        </a:graphic>
      </p:graphicFrame>
      <p:sp>
        <p:nvSpPr>
          <p:cNvPr id="5" name="TextBox 4"/>
          <p:cNvSpPr txBox="1"/>
          <p:nvPr/>
        </p:nvSpPr>
        <p:spPr>
          <a:xfrm>
            <a:off x="304800" y="6019800"/>
            <a:ext cx="8763000" cy="507831"/>
          </a:xfrm>
          <a:prstGeom prst="rect">
            <a:avLst/>
          </a:prstGeom>
          <a:noFill/>
        </p:spPr>
        <p:txBody>
          <a:bodyPr wrap="square" rtlCol="0">
            <a:spAutoFit/>
          </a:bodyPr>
          <a:lstStyle/>
          <a:p>
            <a:pPr lvl="1"/>
            <a:r>
              <a:rPr lang="en-US" sz="900" i="1" smtClean="0">
                <a:latin typeface="Arial" pitchFamily="34" charset="0"/>
                <a:cs typeface="Arial" pitchFamily="34" charset="0"/>
              </a:rPr>
              <a:t>a</a:t>
            </a:r>
            <a:r>
              <a:rPr lang="en-US" sz="900" i="1">
                <a:latin typeface="Arial" pitchFamily="34" charset="0"/>
                <a:cs typeface="Arial" pitchFamily="34" charset="0"/>
              </a:rPr>
              <a:t>: </a:t>
            </a:r>
            <a:r>
              <a:rPr lang="en-US" sz="900" i="1" smtClean="0">
                <a:latin typeface="Arial" pitchFamily="34" charset="0"/>
                <a:cs typeface="Arial" pitchFamily="34" charset="0"/>
              </a:rPr>
              <a:t>all market </a:t>
            </a:r>
            <a:r>
              <a:rPr lang="en-US" sz="900" i="1">
                <a:latin typeface="Arial" pitchFamily="34" charset="0"/>
                <a:cs typeface="Arial" pitchFamily="34" charset="0"/>
              </a:rPr>
              <a:t>prices sourced from Nordhaus, 2010; </a:t>
            </a:r>
            <a:r>
              <a:rPr lang="en-US" sz="900" i="1" smtClean="0">
                <a:latin typeface="Arial" pitchFamily="34" charset="0"/>
                <a:cs typeface="Arial" pitchFamily="34" charset="0"/>
              </a:rPr>
              <a:t>b</a:t>
            </a:r>
            <a:r>
              <a:rPr lang="en-US" sz="900" i="1">
                <a:latin typeface="Arial" pitchFamily="34" charset="0"/>
                <a:cs typeface="Arial" pitchFamily="34" charset="0"/>
              </a:rPr>
              <a:t>: RGGI 2010 price is used as baseline for this run which follows the same price trend as in a;</a:t>
            </a:r>
            <a:endParaRPr lang="en-US" sz="900">
              <a:latin typeface="Arial" pitchFamily="34" charset="0"/>
              <a:cs typeface="Arial" pitchFamily="34" charset="0"/>
            </a:endParaRPr>
          </a:p>
          <a:p>
            <a:pPr lvl="1"/>
            <a:r>
              <a:rPr lang="en-US" sz="900" i="1">
                <a:latin typeface="Arial" pitchFamily="34" charset="0"/>
                <a:cs typeface="Arial" pitchFamily="34" charset="0"/>
              </a:rPr>
              <a:t>c &amp; d are prices used to value C storage in ENP mangroves for 2010 and 2100 respectively using </a:t>
            </a:r>
            <a:r>
              <a:rPr lang="en-US" sz="900" i="1" smtClean="0">
                <a:latin typeface="Arial" pitchFamily="34" charset="0"/>
                <a:cs typeface="Arial" pitchFamily="34" charset="0"/>
              </a:rPr>
              <a:t>equation 3.5</a:t>
            </a:r>
            <a:r>
              <a:rPr lang="en-US" sz="900" i="1">
                <a:latin typeface="Arial" pitchFamily="34" charset="0"/>
                <a:cs typeface="Arial" pitchFamily="34" charset="0"/>
              </a:rPr>
              <a:t>;</a:t>
            </a:r>
            <a:endParaRPr lang="en-US" sz="900">
              <a:latin typeface="Arial" pitchFamily="34" charset="0"/>
              <a:cs typeface="Arial" pitchFamily="34" charset="0"/>
            </a:endParaRPr>
          </a:p>
          <a:p>
            <a:pPr lvl="1"/>
            <a:r>
              <a:rPr lang="en-US" sz="900" i="1">
                <a:latin typeface="Arial" pitchFamily="34" charset="0"/>
                <a:cs typeface="Arial" pitchFamily="34" charset="0"/>
              </a:rPr>
              <a:t>e: all prices sourced from U.S. Interagency Report on SCC estimates, </a:t>
            </a:r>
            <a:r>
              <a:rPr lang="en-US" sz="900" i="1" smtClean="0">
                <a:latin typeface="Arial" pitchFamily="34" charset="0"/>
                <a:cs typeface="Arial" pitchFamily="34" charset="0"/>
              </a:rPr>
              <a:t>2010;</a:t>
            </a:r>
            <a:r>
              <a:rPr lang="en-US" sz="900">
                <a:latin typeface="Arial" pitchFamily="34" charset="0"/>
                <a:cs typeface="Arial" pitchFamily="34" charset="0"/>
              </a:rPr>
              <a:t> </a:t>
            </a:r>
            <a:r>
              <a:rPr lang="en-US" sz="900" i="1" smtClean="0">
                <a:latin typeface="Arial" pitchFamily="34" charset="0"/>
                <a:cs typeface="Arial" pitchFamily="34" charset="0"/>
              </a:rPr>
              <a:t>f</a:t>
            </a:r>
            <a:r>
              <a:rPr lang="en-US" sz="900" i="1">
                <a:latin typeface="Arial" pitchFamily="34" charset="0"/>
                <a:cs typeface="Arial" pitchFamily="34" charset="0"/>
              </a:rPr>
              <a:t>: SCC estimates used for this study to value C storage in mangrove.</a:t>
            </a:r>
            <a:endParaRPr lang="en-US" sz="900">
              <a:latin typeface="Arial" pitchFamily="34" charset="0"/>
              <a:cs typeface="Arial" pitchFamily="34" charset="0"/>
            </a:endParaRPr>
          </a:p>
        </p:txBody>
      </p:sp>
      <p:sp>
        <p:nvSpPr>
          <p:cNvPr id="3" name="Rectangle 2"/>
          <p:cNvSpPr/>
          <p:nvPr/>
        </p:nvSpPr>
        <p:spPr>
          <a:xfrm>
            <a:off x="2133600" y="2667000"/>
            <a:ext cx="5867400" cy="400110"/>
          </a:xfrm>
          <a:prstGeom prst="rect">
            <a:avLst/>
          </a:prstGeom>
        </p:spPr>
        <p:txBody>
          <a:bodyPr wrap="square">
            <a:spAutoFit/>
          </a:bodyPr>
          <a:lstStyle/>
          <a:p>
            <a:r>
              <a:rPr lang="en-US"/>
              <a:t>Regional Integrated model of Climate and the Economy</a:t>
            </a:r>
          </a:p>
        </p:txBody>
      </p:sp>
    </p:spTree>
    <p:extLst>
      <p:ext uri="{BB962C8B-B14F-4D97-AF65-F5344CB8AC3E}">
        <p14:creationId xmlns:p14="http://schemas.microsoft.com/office/powerpoint/2010/main" val="14624111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pic>
        <p:nvPicPr>
          <p:cNvPr id="57346" name="Picture 2" descr="R:\FISH,WILDLIFE,PLANTS &amp; PEOPLE\ALL pix\PLACES, SCENERY, LANDSCAPES, AERIAL\Mangroves.jpg"/>
          <p:cNvPicPr>
            <a:picLocks noGrp="1" noChangeAspect="1" noChangeArrowheads="1"/>
          </p:cNvPicPr>
          <p:nvPr>
            <p:ph idx="1"/>
          </p:nvPr>
        </p:nvPicPr>
        <p:blipFill>
          <a:blip r:embed="rId3"/>
          <a:srcRect/>
          <a:stretch>
            <a:fillRect/>
          </a:stretch>
        </p:blipFill>
        <p:spPr>
          <a:xfrm>
            <a:off x="0" y="-152400"/>
            <a:ext cx="9144000" cy="7086600"/>
          </a:xfrm>
        </p:spPr>
      </p:pic>
      <p:sp>
        <p:nvSpPr>
          <p:cNvPr id="4" name="TextBox 3"/>
          <p:cNvSpPr txBox="1"/>
          <p:nvPr/>
        </p:nvSpPr>
        <p:spPr>
          <a:xfrm>
            <a:off x="3352800" y="4267200"/>
            <a:ext cx="2514600" cy="769441"/>
          </a:xfrm>
          <a:prstGeom prst="rect">
            <a:avLst/>
          </a:prstGeom>
          <a:solidFill>
            <a:schemeClr val="bg1">
              <a:lumMod val="95000"/>
            </a:schemeClr>
          </a:solidFill>
          <a:ln w="34925">
            <a:noFill/>
          </a:ln>
          <a:effectLst>
            <a:outerShdw blurRad="149987" dist="250190" dir="8460000" algn="ctr">
              <a:srgbClr val="000000">
                <a:alpha val="28000"/>
              </a:srgbClr>
            </a:outerShdw>
            <a:reflection blurRad="6350" stA="50000" endA="295" endPos="92000" dist="101600" dir="5400000" sy="-100000" algn="bl" rotWithShape="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4400" b="1" smtClean="0">
                <a:latin typeface="Arial" pitchFamily="34" charset="0"/>
                <a:cs typeface="Arial" pitchFamily="34" charset="0"/>
              </a:rPr>
              <a:t>Results</a:t>
            </a:r>
            <a:endParaRPr lang="en-US" sz="4400" b="1">
              <a:latin typeface="Arial" pitchFamily="34" charset="0"/>
              <a:cs typeface="Arial" pitchFamily="34" charset="0"/>
            </a:endParaRPr>
          </a:p>
        </p:txBody>
      </p:sp>
    </p:spTree>
    <p:extLst>
      <p:ext uri="{BB962C8B-B14F-4D97-AF65-F5344CB8AC3E}">
        <p14:creationId xmlns:p14="http://schemas.microsoft.com/office/powerpoint/2010/main" val="8410319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400" kern="1200"/>
              <a:t>Carbon Storage in ENP Mangroves</a:t>
            </a:r>
            <a:br>
              <a:rPr lang="en-US" sz="2400" kern="1200"/>
            </a:br>
            <a:r>
              <a:rPr lang="en-US" sz="2400" kern="1200"/>
              <a:t>Florida Coastal Everglades LTER Study Sites</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59424" y="1685498"/>
            <a:ext cx="4432176" cy="3267502"/>
          </a:xfrm>
          <a:prstGeom prst="rect">
            <a:avLst/>
          </a:prstGeom>
          <a:ln w="635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352800" y="5714999"/>
            <a:ext cx="3048000" cy="523220"/>
          </a:xfrm>
          <a:prstGeom prst="rect">
            <a:avLst/>
          </a:prstGeom>
          <a:noFill/>
        </p:spPr>
        <p:txBody>
          <a:bodyPr wrap="square" rtlCol="0">
            <a:spAutoFit/>
          </a:bodyPr>
          <a:lstStyle/>
          <a:p>
            <a:r>
              <a:rPr lang="en-US" sz="1400" i="1" smtClean="0">
                <a:latin typeface="Arial" pitchFamily="34" charset="0"/>
                <a:cs typeface="Arial" pitchFamily="34" charset="0"/>
              </a:rPr>
              <a:t>SRS: Shark River Slough</a:t>
            </a:r>
          </a:p>
          <a:p>
            <a:r>
              <a:rPr lang="en-US" sz="1400" i="1" smtClean="0">
                <a:latin typeface="Arial" pitchFamily="34" charset="0"/>
                <a:cs typeface="Arial" pitchFamily="34" charset="0"/>
              </a:rPr>
              <a:t>TS/</a:t>
            </a:r>
            <a:r>
              <a:rPr lang="en-US" sz="1400" i="1" err="1" smtClean="0">
                <a:latin typeface="Arial" pitchFamily="34" charset="0"/>
                <a:cs typeface="Arial" pitchFamily="34" charset="0"/>
              </a:rPr>
              <a:t>Ph</a:t>
            </a:r>
            <a:r>
              <a:rPr lang="en-US" sz="1400" i="1" smtClean="0">
                <a:latin typeface="Arial" pitchFamily="34" charset="0"/>
                <a:cs typeface="Arial" pitchFamily="34" charset="0"/>
              </a:rPr>
              <a:t> Taylor Slough /Panhandle</a:t>
            </a:r>
            <a:endParaRPr lang="en-US" sz="1400" i="1">
              <a:latin typeface="Arial" pitchFamily="34" charset="0"/>
              <a:cs typeface="Arial" pitchFamily="34" charset="0"/>
            </a:endParaRPr>
          </a:p>
        </p:txBody>
      </p:sp>
      <p:sp>
        <p:nvSpPr>
          <p:cNvPr id="5" name="TextBox 4"/>
          <p:cNvSpPr txBox="1"/>
          <p:nvPr/>
        </p:nvSpPr>
        <p:spPr>
          <a:xfrm>
            <a:off x="2438400" y="5181600"/>
            <a:ext cx="4191000" cy="338554"/>
          </a:xfrm>
          <a:prstGeom prst="rect">
            <a:avLst/>
          </a:prstGeom>
          <a:noFill/>
        </p:spPr>
        <p:txBody>
          <a:bodyPr wrap="square" rtlCol="0">
            <a:spAutoFit/>
          </a:bodyPr>
          <a:lstStyle/>
          <a:p>
            <a:r>
              <a:rPr lang="en-US" sz="1600" b="1" smtClean="0">
                <a:latin typeface="Arial" pitchFamily="34" charset="0"/>
                <a:cs typeface="Arial" pitchFamily="34" charset="0"/>
              </a:rPr>
              <a:t>Mg = Megagram  (1 Megagram = 1 ton)</a:t>
            </a:r>
            <a:endParaRPr lang="en-US" sz="1600" b="1">
              <a:latin typeface="Arial" pitchFamily="34" charset="0"/>
              <a:cs typeface="Arial"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85498"/>
            <a:ext cx="4267200" cy="326750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627948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51" y="0"/>
            <a:ext cx="9244496" cy="6857999"/>
          </a:xfrm>
        </p:spPr>
      </p:pic>
      <p:sp>
        <p:nvSpPr>
          <p:cNvPr id="5" name="TextBox 4"/>
          <p:cNvSpPr txBox="1"/>
          <p:nvPr/>
        </p:nvSpPr>
        <p:spPr>
          <a:xfrm>
            <a:off x="2514600" y="457200"/>
            <a:ext cx="5181600" cy="646331"/>
          </a:xfrm>
          <a:prstGeom prst="rect">
            <a:avLst/>
          </a:prstGeom>
          <a:noFill/>
        </p:spPr>
        <p:txBody>
          <a:bodyPr wrap="square" rtlCol="0">
            <a:spAutoFit/>
          </a:bodyPr>
          <a:lstStyle/>
          <a:p>
            <a:pPr algn="ctr"/>
            <a:r>
              <a:rPr lang="en-US" b="1" smtClean="0">
                <a:solidFill>
                  <a:schemeClr val="bg1"/>
                </a:solidFill>
                <a:latin typeface="Arial" pitchFamily="34" charset="0"/>
                <a:cs typeface="Arial" pitchFamily="34" charset="0"/>
              </a:rPr>
              <a:t>Aboveground Carbon in Standing Biomass of Mangrove forests in Everglades National Park</a:t>
            </a:r>
            <a:endParaRPr lang="en-US" b="1">
              <a:solidFill>
                <a:schemeClr val="bg1"/>
              </a:solidFill>
              <a:latin typeface="Arial" pitchFamily="34" charset="0"/>
              <a:cs typeface="Arial" pitchFamily="34" charset="0"/>
            </a:endParaRPr>
          </a:p>
        </p:txBody>
      </p:sp>
      <p:sp>
        <p:nvSpPr>
          <p:cNvPr id="2" name="TextBox 1"/>
          <p:cNvSpPr txBox="1"/>
          <p:nvPr/>
        </p:nvSpPr>
        <p:spPr>
          <a:xfrm>
            <a:off x="5689600" y="3287750"/>
            <a:ext cx="1981200" cy="307777"/>
          </a:xfrm>
          <a:prstGeom prst="rect">
            <a:avLst/>
          </a:prstGeom>
          <a:noFill/>
        </p:spPr>
        <p:txBody>
          <a:bodyPr wrap="square" rtlCol="0">
            <a:spAutoFit/>
          </a:bodyPr>
          <a:lstStyle/>
          <a:p>
            <a:r>
              <a:rPr lang="en-US" sz="1400" b="1" smtClean="0">
                <a:solidFill>
                  <a:schemeClr val="bg1"/>
                </a:solidFill>
                <a:latin typeface="Arial" pitchFamily="34" charset="0"/>
                <a:cs typeface="Arial" pitchFamily="34" charset="0"/>
              </a:rPr>
              <a:t>Shark River Slough</a:t>
            </a:r>
            <a:endParaRPr lang="en-US" sz="1400" b="1">
              <a:solidFill>
                <a:schemeClr val="bg1"/>
              </a:solidFill>
              <a:latin typeface="Arial" pitchFamily="34" charset="0"/>
              <a:cs typeface="Arial" pitchFamily="34" charset="0"/>
            </a:endParaRPr>
          </a:p>
        </p:txBody>
      </p:sp>
      <p:sp>
        <p:nvSpPr>
          <p:cNvPr id="3" name="Left Arrow 2"/>
          <p:cNvSpPr/>
          <p:nvPr/>
        </p:nvSpPr>
        <p:spPr>
          <a:xfrm rot="20656659">
            <a:off x="4270262" y="3737149"/>
            <a:ext cx="1290176" cy="128494"/>
          </a:xfrm>
          <a:prstGeom prst="leftArrow">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p:cNvSpPr txBox="1"/>
          <p:nvPr/>
        </p:nvSpPr>
        <p:spPr>
          <a:xfrm>
            <a:off x="965200" y="3127177"/>
            <a:ext cx="1524000" cy="307777"/>
          </a:xfrm>
          <a:prstGeom prst="rect">
            <a:avLst/>
          </a:prstGeom>
          <a:noFill/>
        </p:spPr>
        <p:txBody>
          <a:bodyPr wrap="square" rtlCol="0">
            <a:spAutoFit/>
          </a:bodyPr>
          <a:lstStyle/>
          <a:p>
            <a:r>
              <a:rPr lang="en-US" sz="1400" smtClean="0">
                <a:solidFill>
                  <a:schemeClr val="bg1"/>
                </a:solidFill>
                <a:latin typeface="Arial" pitchFamily="34" charset="0"/>
                <a:cs typeface="Arial" pitchFamily="34" charset="0"/>
              </a:rPr>
              <a:t>Gulf of Mexico</a:t>
            </a:r>
            <a:endParaRPr lang="en-US" sz="1400">
              <a:solidFill>
                <a:schemeClr val="bg1"/>
              </a:solidFill>
              <a:latin typeface="Arial" pitchFamily="34" charset="0"/>
              <a:cs typeface="Arial" pitchFamily="34" charset="0"/>
            </a:endParaRPr>
          </a:p>
        </p:txBody>
      </p:sp>
      <p:sp>
        <p:nvSpPr>
          <p:cNvPr id="7" name="TextBox 6"/>
          <p:cNvSpPr txBox="1"/>
          <p:nvPr/>
        </p:nvSpPr>
        <p:spPr>
          <a:xfrm>
            <a:off x="5791200" y="5943600"/>
            <a:ext cx="1879600" cy="307777"/>
          </a:xfrm>
          <a:prstGeom prst="rect">
            <a:avLst/>
          </a:prstGeom>
          <a:noFill/>
        </p:spPr>
        <p:txBody>
          <a:bodyPr wrap="square" rtlCol="0">
            <a:spAutoFit/>
          </a:bodyPr>
          <a:lstStyle/>
          <a:p>
            <a:r>
              <a:rPr lang="en-US" sz="1400" smtClean="0">
                <a:solidFill>
                  <a:schemeClr val="bg1"/>
                </a:solidFill>
                <a:latin typeface="Arial" pitchFamily="34" charset="0"/>
                <a:cs typeface="Arial" pitchFamily="34" charset="0"/>
              </a:rPr>
              <a:t>Florida Bay</a:t>
            </a:r>
            <a:endParaRPr lang="en-US" sz="14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905393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900"/>
            <a:ext cx="9132780" cy="6849586"/>
          </a:xfrm>
          <a:prstGeom prst="rect">
            <a:avLst/>
          </a:prstGeom>
        </p:spPr>
      </p:pic>
      <p:sp>
        <p:nvSpPr>
          <p:cNvPr id="5" name="TextBox 4"/>
          <p:cNvSpPr txBox="1"/>
          <p:nvPr/>
        </p:nvSpPr>
        <p:spPr>
          <a:xfrm>
            <a:off x="2743200" y="533400"/>
            <a:ext cx="4495800" cy="646331"/>
          </a:xfrm>
          <a:prstGeom prst="rect">
            <a:avLst/>
          </a:prstGeom>
          <a:noFill/>
        </p:spPr>
        <p:txBody>
          <a:bodyPr wrap="square" rtlCol="0">
            <a:spAutoFit/>
          </a:bodyPr>
          <a:lstStyle/>
          <a:p>
            <a:pPr algn="ctr"/>
            <a:r>
              <a:rPr lang="en-US" b="1" smtClean="0">
                <a:solidFill>
                  <a:schemeClr val="bg1"/>
                </a:solidFill>
                <a:latin typeface="Arial" pitchFamily="34" charset="0"/>
                <a:cs typeface="Arial" pitchFamily="34" charset="0"/>
              </a:rPr>
              <a:t>Carbon in Roots of Mangrove Forests in Everglades National Park</a:t>
            </a:r>
            <a:endParaRPr lang="en-US" b="1">
              <a:solidFill>
                <a:schemeClr val="bg1"/>
              </a:solidFill>
              <a:latin typeface="Arial" pitchFamily="34" charset="0"/>
              <a:cs typeface="Arial" pitchFamily="34" charset="0"/>
            </a:endParaRPr>
          </a:p>
        </p:txBody>
      </p:sp>
      <p:sp>
        <p:nvSpPr>
          <p:cNvPr id="6" name="TextBox 5"/>
          <p:cNvSpPr txBox="1"/>
          <p:nvPr/>
        </p:nvSpPr>
        <p:spPr>
          <a:xfrm>
            <a:off x="5638800" y="2979973"/>
            <a:ext cx="1981200" cy="276999"/>
          </a:xfrm>
          <a:prstGeom prst="rect">
            <a:avLst/>
          </a:prstGeom>
          <a:noFill/>
        </p:spPr>
        <p:txBody>
          <a:bodyPr wrap="square" rtlCol="0">
            <a:spAutoFit/>
          </a:bodyPr>
          <a:lstStyle/>
          <a:p>
            <a:r>
              <a:rPr lang="en-US" sz="1200" b="1" smtClean="0">
                <a:solidFill>
                  <a:schemeClr val="bg1"/>
                </a:solidFill>
                <a:latin typeface="Arial" pitchFamily="34" charset="0"/>
                <a:cs typeface="Arial" pitchFamily="34" charset="0"/>
              </a:rPr>
              <a:t>Shark River Slough</a:t>
            </a:r>
            <a:endParaRPr lang="en-US" sz="1200" b="1">
              <a:solidFill>
                <a:schemeClr val="bg1"/>
              </a:solidFill>
              <a:latin typeface="Arial" pitchFamily="34" charset="0"/>
              <a:cs typeface="Arial" pitchFamily="34" charset="0"/>
            </a:endParaRPr>
          </a:p>
        </p:txBody>
      </p:sp>
      <p:sp>
        <p:nvSpPr>
          <p:cNvPr id="2" name="TextBox 1"/>
          <p:cNvSpPr txBox="1"/>
          <p:nvPr/>
        </p:nvSpPr>
        <p:spPr>
          <a:xfrm>
            <a:off x="6248400" y="3962400"/>
            <a:ext cx="1752600" cy="276999"/>
          </a:xfrm>
          <a:prstGeom prst="rect">
            <a:avLst/>
          </a:prstGeom>
          <a:noFill/>
        </p:spPr>
        <p:txBody>
          <a:bodyPr wrap="square" rtlCol="0">
            <a:spAutoFit/>
          </a:bodyPr>
          <a:lstStyle/>
          <a:p>
            <a:r>
              <a:rPr lang="en-US" sz="1200" b="1" smtClean="0">
                <a:solidFill>
                  <a:schemeClr val="bg1"/>
                </a:solidFill>
                <a:latin typeface="Arial" pitchFamily="34" charset="0"/>
                <a:cs typeface="Arial" pitchFamily="34" charset="0"/>
              </a:rPr>
              <a:t>Taylor River Slough</a:t>
            </a:r>
            <a:endParaRPr lang="en-US" sz="1200" b="1">
              <a:solidFill>
                <a:schemeClr val="bg1"/>
              </a:solidFill>
              <a:latin typeface="Arial" pitchFamily="34" charset="0"/>
              <a:cs typeface="Arial" pitchFamily="34" charset="0"/>
            </a:endParaRPr>
          </a:p>
        </p:txBody>
      </p:sp>
      <p:sp>
        <p:nvSpPr>
          <p:cNvPr id="7" name="Left Arrow 6"/>
          <p:cNvSpPr/>
          <p:nvPr/>
        </p:nvSpPr>
        <p:spPr>
          <a:xfrm rot="20656659">
            <a:off x="4346013" y="3458868"/>
            <a:ext cx="1290176" cy="128494"/>
          </a:xfrm>
          <a:prstGeom prst="leftArrow">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Left Arrow 7"/>
          <p:cNvSpPr/>
          <p:nvPr/>
        </p:nvSpPr>
        <p:spPr>
          <a:xfrm rot="19037389">
            <a:off x="5435370" y="4515667"/>
            <a:ext cx="875962" cy="156934"/>
          </a:xfrm>
          <a:prstGeom prst="leftArrow">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p:cNvSpPr txBox="1"/>
          <p:nvPr/>
        </p:nvSpPr>
        <p:spPr>
          <a:xfrm>
            <a:off x="965200" y="3127177"/>
            <a:ext cx="1524000" cy="307777"/>
          </a:xfrm>
          <a:prstGeom prst="rect">
            <a:avLst/>
          </a:prstGeom>
          <a:noFill/>
        </p:spPr>
        <p:txBody>
          <a:bodyPr wrap="square" rtlCol="0">
            <a:spAutoFit/>
          </a:bodyPr>
          <a:lstStyle/>
          <a:p>
            <a:r>
              <a:rPr lang="en-US" sz="1400" smtClean="0">
                <a:solidFill>
                  <a:schemeClr val="bg1"/>
                </a:solidFill>
                <a:latin typeface="Arial" pitchFamily="34" charset="0"/>
                <a:cs typeface="Arial" pitchFamily="34" charset="0"/>
              </a:rPr>
              <a:t>Gulf of Mexico</a:t>
            </a:r>
            <a:endParaRPr lang="en-US" sz="1400">
              <a:solidFill>
                <a:schemeClr val="bg1"/>
              </a:solidFill>
              <a:latin typeface="Arial" pitchFamily="34" charset="0"/>
              <a:cs typeface="Arial" pitchFamily="34" charset="0"/>
            </a:endParaRPr>
          </a:p>
        </p:txBody>
      </p:sp>
      <p:sp>
        <p:nvSpPr>
          <p:cNvPr id="3" name="Rectangle 2"/>
          <p:cNvSpPr/>
          <p:nvPr/>
        </p:nvSpPr>
        <p:spPr>
          <a:xfrm>
            <a:off x="5498301" y="5943600"/>
            <a:ext cx="1159292" cy="307777"/>
          </a:xfrm>
          <a:prstGeom prst="rect">
            <a:avLst/>
          </a:prstGeom>
        </p:spPr>
        <p:txBody>
          <a:bodyPr wrap="none">
            <a:spAutoFit/>
          </a:bodyPr>
          <a:lstStyle/>
          <a:p>
            <a:r>
              <a:rPr lang="en-US" sz="1400" b="1">
                <a:solidFill>
                  <a:schemeClr val="bg1"/>
                </a:solidFill>
                <a:latin typeface="Arial" pitchFamily="34" charset="0"/>
                <a:cs typeface="Arial" pitchFamily="34" charset="0"/>
              </a:rPr>
              <a:t>Florida Bay</a:t>
            </a:r>
          </a:p>
        </p:txBody>
      </p:sp>
    </p:spTree>
    <p:extLst>
      <p:ext uri="{BB962C8B-B14F-4D97-AF65-F5344CB8AC3E}">
        <p14:creationId xmlns:p14="http://schemas.microsoft.com/office/powerpoint/2010/main" val="10349680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6" y="-1"/>
            <a:ext cx="9158785" cy="6961909"/>
          </a:xfrm>
          <a:prstGeom prst="rect">
            <a:avLst/>
          </a:prstGeom>
        </p:spPr>
      </p:pic>
      <p:sp>
        <p:nvSpPr>
          <p:cNvPr id="5" name="TextBox 4"/>
          <p:cNvSpPr txBox="1"/>
          <p:nvPr/>
        </p:nvSpPr>
        <p:spPr>
          <a:xfrm>
            <a:off x="2743200" y="609600"/>
            <a:ext cx="4572000" cy="646331"/>
          </a:xfrm>
          <a:prstGeom prst="rect">
            <a:avLst/>
          </a:prstGeom>
          <a:noFill/>
        </p:spPr>
        <p:txBody>
          <a:bodyPr wrap="square" rtlCol="0">
            <a:spAutoFit/>
          </a:bodyPr>
          <a:lstStyle/>
          <a:p>
            <a:pPr algn="ctr"/>
            <a:r>
              <a:rPr lang="en-US" b="1" smtClean="0">
                <a:solidFill>
                  <a:schemeClr val="bg1"/>
                </a:solidFill>
                <a:latin typeface="Arial" pitchFamily="34" charset="0"/>
                <a:cs typeface="Arial" pitchFamily="34" charset="0"/>
              </a:rPr>
              <a:t>Carbon in Soil of the Mangrove Forests in Everglades National Park</a:t>
            </a:r>
            <a:endParaRPr lang="en-US" b="1">
              <a:solidFill>
                <a:schemeClr val="bg1"/>
              </a:solidFill>
              <a:latin typeface="Arial" pitchFamily="34" charset="0"/>
              <a:cs typeface="Arial" pitchFamily="34" charset="0"/>
            </a:endParaRPr>
          </a:p>
        </p:txBody>
      </p:sp>
      <p:sp>
        <p:nvSpPr>
          <p:cNvPr id="6" name="TextBox 5"/>
          <p:cNvSpPr txBox="1"/>
          <p:nvPr/>
        </p:nvSpPr>
        <p:spPr>
          <a:xfrm>
            <a:off x="965200" y="3127177"/>
            <a:ext cx="1524000" cy="307777"/>
          </a:xfrm>
          <a:prstGeom prst="rect">
            <a:avLst/>
          </a:prstGeom>
          <a:noFill/>
        </p:spPr>
        <p:txBody>
          <a:bodyPr wrap="square" rtlCol="0">
            <a:spAutoFit/>
          </a:bodyPr>
          <a:lstStyle/>
          <a:p>
            <a:r>
              <a:rPr lang="en-US" sz="1400" smtClean="0">
                <a:solidFill>
                  <a:schemeClr val="bg1"/>
                </a:solidFill>
                <a:latin typeface="Arial" pitchFamily="34" charset="0"/>
                <a:cs typeface="Arial" pitchFamily="34" charset="0"/>
              </a:rPr>
              <a:t>Gulf of Mexico</a:t>
            </a:r>
            <a:endParaRPr lang="en-US" sz="1400">
              <a:solidFill>
                <a:schemeClr val="bg1"/>
              </a:solidFill>
              <a:latin typeface="Arial" pitchFamily="34" charset="0"/>
              <a:cs typeface="Arial" pitchFamily="34" charset="0"/>
            </a:endParaRPr>
          </a:p>
        </p:txBody>
      </p:sp>
      <p:sp>
        <p:nvSpPr>
          <p:cNvPr id="7" name="TextBox 6"/>
          <p:cNvSpPr txBox="1"/>
          <p:nvPr/>
        </p:nvSpPr>
        <p:spPr>
          <a:xfrm>
            <a:off x="5791200" y="5943600"/>
            <a:ext cx="1879600" cy="307777"/>
          </a:xfrm>
          <a:prstGeom prst="rect">
            <a:avLst/>
          </a:prstGeom>
          <a:noFill/>
        </p:spPr>
        <p:txBody>
          <a:bodyPr wrap="square" rtlCol="0">
            <a:spAutoFit/>
          </a:bodyPr>
          <a:lstStyle/>
          <a:p>
            <a:r>
              <a:rPr lang="en-US" sz="1400" smtClean="0">
                <a:solidFill>
                  <a:schemeClr val="bg1"/>
                </a:solidFill>
                <a:latin typeface="Arial" pitchFamily="34" charset="0"/>
                <a:cs typeface="Arial" pitchFamily="34" charset="0"/>
              </a:rPr>
              <a:t>Florida Bay</a:t>
            </a:r>
            <a:endParaRPr lang="en-US" sz="14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9570484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15630"/>
          </a:xfrm>
          <a:prstGeom prst="rect">
            <a:avLst/>
          </a:prstGeom>
        </p:spPr>
      </p:pic>
      <p:sp>
        <p:nvSpPr>
          <p:cNvPr id="5" name="TextBox 4"/>
          <p:cNvSpPr txBox="1"/>
          <p:nvPr/>
        </p:nvSpPr>
        <p:spPr>
          <a:xfrm>
            <a:off x="2895600" y="609600"/>
            <a:ext cx="4343400" cy="646331"/>
          </a:xfrm>
          <a:prstGeom prst="rect">
            <a:avLst/>
          </a:prstGeom>
          <a:noFill/>
        </p:spPr>
        <p:txBody>
          <a:bodyPr wrap="square" rtlCol="0">
            <a:spAutoFit/>
          </a:bodyPr>
          <a:lstStyle/>
          <a:p>
            <a:pPr algn="ctr"/>
            <a:r>
              <a:rPr lang="en-US" b="1" smtClean="0">
                <a:solidFill>
                  <a:schemeClr val="bg1"/>
                </a:solidFill>
                <a:latin typeface="Arial" pitchFamily="34" charset="0"/>
                <a:cs typeface="Arial" pitchFamily="34" charset="0"/>
              </a:rPr>
              <a:t>Total Carbon in Mangrove Forests in Everglades National Park, Florida</a:t>
            </a:r>
            <a:endParaRPr lang="en-US" b="1">
              <a:solidFill>
                <a:schemeClr val="bg1"/>
              </a:solidFill>
              <a:latin typeface="Arial" pitchFamily="34" charset="0"/>
              <a:cs typeface="Arial" pitchFamily="34" charset="0"/>
            </a:endParaRPr>
          </a:p>
        </p:txBody>
      </p:sp>
      <p:sp>
        <p:nvSpPr>
          <p:cNvPr id="6" name="TextBox 5"/>
          <p:cNvSpPr txBox="1"/>
          <p:nvPr/>
        </p:nvSpPr>
        <p:spPr>
          <a:xfrm>
            <a:off x="965200" y="3127177"/>
            <a:ext cx="1524000" cy="307777"/>
          </a:xfrm>
          <a:prstGeom prst="rect">
            <a:avLst/>
          </a:prstGeom>
          <a:noFill/>
        </p:spPr>
        <p:txBody>
          <a:bodyPr wrap="square" rtlCol="0">
            <a:spAutoFit/>
          </a:bodyPr>
          <a:lstStyle/>
          <a:p>
            <a:r>
              <a:rPr lang="en-US" sz="1400" smtClean="0">
                <a:solidFill>
                  <a:schemeClr val="bg1"/>
                </a:solidFill>
                <a:latin typeface="Arial" pitchFamily="34" charset="0"/>
                <a:cs typeface="Arial" pitchFamily="34" charset="0"/>
              </a:rPr>
              <a:t>Gulf of Mexico</a:t>
            </a:r>
            <a:endParaRPr lang="en-US" sz="1400">
              <a:solidFill>
                <a:schemeClr val="bg1"/>
              </a:solidFill>
              <a:latin typeface="Arial" pitchFamily="34" charset="0"/>
              <a:cs typeface="Arial" pitchFamily="34" charset="0"/>
            </a:endParaRPr>
          </a:p>
        </p:txBody>
      </p:sp>
      <p:sp>
        <p:nvSpPr>
          <p:cNvPr id="7" name="TextBox 6"/>
          <p:cNvSpPr txBox="1"/>
          <p:nvPr/>
        </p:nvSpPr>
        <p:spPr>
          <a:xfrm>
            <a:off x="5791200" y="5943600"/>
            <a:ext cx="1879600" cy="307777"/>
          </a:xfrm>
          <a:prstGeom prst="rect">
            <a:avLst/>
          </a:prstGeom>
          <a:noFill/>
        </p:spPr>
        <p:txBody>
          <a:bodyPr wrap="square" rtlCol="0">
            <a:spAutoFit/>
          </a:bodyPr>
          <a:lstStyle/>
          <a:p>
            <a:r>
              <a:rPr lang="en-US" sz="1400" smtClean="0">
                <a:solidFill>
                  <a:schemeClr val="bg1"/>
                </a:solidFill>
                <a:latin typeface="Arial" pitchFamily="34" charset="0"/>
                <a:cs typeface="Arial" pitchFamily="34" charset="0"/>
              </a:rPr>
              <a:t>Florida Bay</a:t>
            </a:r>
            <a:endParaRPr lang="en-US" sz="14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588513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smtClean="0"/>
              <a:t>NSF WSC </a:t>
            </a:r>
            <a:r>
              <a:rPr lang="en-US"/>
              <a:t>Program</a:t>
            </a:r>
            <a:endParaRPr lang="en-US" sz="2800"/>
          </a:p>
        </p:txBody>
      </p:sp>
      <p:sp>
        <p:nvSpPr>
          <p:cNvPr id="204805" name="Rectangle 5"/>
          <p:cNvSpPr>
            <a:spLocks noGrp="1" noChangeArrowheads="1"/>
          </p:cNvSpPr>
          <p:nvPr>
            <p:ph type="body" sz="half" idx="1"/>
          </p:nvPr>
        </p:nvSpPr>
        <p:spPr>
          <a:xfrm>
            <a:off x="762000" y="990600"/>
            <a:ext cx="8077200" cy="5638800"/>
          </a:xfrm>
        </p:spPr>
        <p:txBody>
          <a:bodyPr/>
          <a:lstStyle/>
          <a:p>
            <a:r>
              <a:rPr lang="en-US" sz="2200" dirty="0" smtClean="0"/>
              <a:t>“Successful </a:t>
            </a:r>
            <a:r>
              <a:rPr lang="en-US" sz="2200" dirty="0"/>
              <a:t>proposals are expected to study water systems in their entirety and to enable a new interdisciplinary paradigm in water research</a:t>
            </a:r>
            <a:r>
              <a:rPr lang="en-US" sz="2200" dirty="0" smtClean="0"/>
              <a:t>.” </a:t>
            </a:r>
          </a:p>
          <a:p>
            <a:r>
              <a:rPr lang="en-US" sz="2200" dirty="0" smtClean="0"/>
              <a:t>“Proposals </a:t>
            </a:r>
            <a:r>
              <a:rPr lang="en-US" sz="2200" dirty="0"/>
              <a:t>that do not broadly integrate across the </a:t>
            </a:r>
            <a:r>
              <a:rPr lang="en-US" dirty="0"/>
              <a:t>biological sciences, geosciences, engineering, and social sciences </a:t>
            </a:r>
            <a:r>
              <a:rPr lang="en-US" sz="2200" dirty="0"/>
              <a:t>may be returned without </a:t>
            </a:r>
            <a:r>
              <a:rPr lang="en-US" sz="2200" dirty="0" smtClean="0"/>
              <a:t>review.”	</a:t>
            </a:r>
          </a:p>
          <a:p>
            <a:pPr lvl="1"/>
            <a:endParaRPr lang="en-US" sz="1800" dirty="0" smtClean="0"/>
          </a:p>
          <a:p>
            <a:pPr lvl="1">
              <a:buNone/>
            </a:pPr>
            <a:endParaRPr lang="en-US" sz="1800" dirty="0" smtClean="0"/>
          </a:p>
        </p:txBody>
      </p:sp>
    </p:spTree>
    <p:extLst>
      <p:ext uri="{BB962C8B-B14F-4D97-AF65-F5344CB8AC3E}">
        <p14:creationId xmlns:p14="http://schemas.microsoft.com/office/powerpoint/2010/main" val="22973067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400" kern="1200"/>
              <a:t>Carbon Storage (million Mg C) in </a:t>
            </a:r>
            <a:r>
              <a:rPr lang="en-US" sz="2400" kern="1200" smtClean="0"/>
              <a:t>different </a:t>
            </a:r>
            <a:r>
              <a:rPr lang="en-US" sz="2400" kern="1200"/>
              <a:t>Forest Components of ENP Mangroves</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017030"/>
            <a:ext cx="7848600" cy="504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14400" y="6019800"/>
            <a:ext cx="8077200" cy="400110"/>
          </a:xfrm>
          <a:prstGeom prst="rect">
            <a:avLst/>
          </a:prstGeom>
          <a:noFill/>
        </p:spPr>
        <p:txBody>
          <a:bodyPr wrap="square" rtlCol="0">
            <a:spAutoFit/>
          </a:bodyPr>
          <a:lstStyle/>
          <a:p>
            <a:r>
              <a:rPr lang="en-US">
                <a:latin typeface="Arial" pitchFamily="34" charset="0"/>
                <a:cs typeface="Arial" pitchFamily="34" charset="0"/>
              </a:rPr>
              <a:t>Total Carbon storage in ENP Mangroves: </a:t>
            </a:r>
            <a:r>
              <a:rPr lang="en-US" smtClean="0">
                <a:latin typeface="Arial" pitchFamily="34" charset="0"/>
                <a:cs typeface="Arial" pitchFamily="34" charset="0"/>
              </a:rPr>
              <a:t>990,724 </a:t>
            </a:r>
            <a:r>
              <a:rPr lang="en-US">
                <a:latin typeface="Arial" pitchFamily="34" charset="0"/>
                <a:cs typeface="Arial" pitchFamily="34" charset="0"/>
              </a:rPr>
              <a:t>million Mg </a:t>
            </a:r>
            <a:r>
              <a:rPr lang="en-US" smtClean="0">
                <a:latin typeface="Arial" pitchFamily="34" charset="0"/>
                <a:cs typeface="Arial" pitchFamily="34" charset="0"/>
              </a:rPr>
              <a:t>C    </a:t>
            </a:r>
            <a:endParaRPr lang="en-US"/>
          </a:p>
        </p:txBody>
      </p:sp>
      <p:sp>
        <p:nvSpPr>
          <p:cNvPr id="3" name="TextBox 2"/>
          <p:cNvSpPr txBox="1"/>
          <p:nvPr/>
        </p:nvSpPr>
        <p:spPr>
          <a:xfrm>
            <a:off x="3429000" y="4419600"/>
            <a:ext cx="762000" cy="307777"/>
          </a:xfrm>
          <a:prstGeom prst="rect">
            <a:avLst/>
          </a:prstGeom>
          <a:noFill/>
        </p:spPr>
        <p:txBody>
          <a:bodyPr wrap="square" rtlCol="0">
            <a:spAutoFit/>
          </a:bodyPr>
          <a:lstStyle/>
          <a:p>
            <a:r>
              <a:rPr lang="en-US" sz="1400" smtClean="0">
                <a:latin typeface="Arial" pitchFamily="34" charset="0"/>
                <a:cs typeface="Arial" pitchFamily="34" charset="0"/>
              </a:rPr>
              <a:t>(96%)</a:t>
            </a:r>
            <a:endParaRPr lang="en-US" sz="1400">
              <a:latin typeface="Arial" pitchFamily="34" charset="0"/>
              <a:cs typeface="Arial" pitchFamily="34" charset="0"/>
            </a:endParaRPr>
          </a:p>
        </p:txBody>
      </p:sp>
      <p:sp>
        <p:nvSpPr>
          <p:cNvPr id="6" name="TextBox 5"/>
          <p:cNvSpPr txBox="1"/>
          <p:nvPr/>
        </p:nvSpPr>
        <p:spPr>
          <a:xfrm>
            <a:off x="7391400" y="2590800"/>
            <a:ext cx="838200" cy="307777"/>
          </a:xfrm>
          <a:prstGeom prst="rect">
            <a:avLst/>
          </a:prstGeom>
          <a:noFill/>
        </p:spPr>
        <p:txBody>
          <a:bodyPr wrap="square" rtlCol="0">
            <a:spAutoFit/>
          </a:bodyPr>
          <a:lstStyle/>
          <a:p>
            <a:r>
              <a:rPr lang="en-US" sz="1400" smtClean="0"/>
              <a:t>(2%)</a:t>
            </a:r>
            <a:endParaRPr lang="en-US" sz="1400"/>
          </a:p>
        </p:txBody>
      </p:sp>
      <p:sp>
        <p:nvSpPr>
          <p:cNvPr id="7" name="TextBox 6"/>
          <p:cNvSpPr txBox="1"/>
          <p:nvPr/>
        </p:nvSpPr>
        <p:spPr>
          <a:xfrm>
            <a:off x="7391400" y="4264223"/>
            <a:ext cx="762000" cy="307777"/>
          </a:xfrm>
          <a:prstGeom prst="rect">
            <a:avLst/>
          </a:prstGeom>
          <a:noFill/>
        </p:spPr>
        <p:txBody>
          <a:bodyPr wrap="square" rtlCol="0">
            <a:spAutoFit/>
          </a:bodyPr>
          <a:lstStyle/>
          <a:p>
            <a:r>
              <a:rPr lang="en-US" sz="1400"/>
              <a:t>(</a:t>
            </a:r>
            <a:r>
              <a:rPr lang="en-US" sz="1400" smtClean="0"/>
              <a:t>1.7%)</a:t>
            </a:r>
            <a:endParaRPr lang="en-US" sz="1400"/>
          </a:p>
        </p:txBody>
      </p:sp>
    </p:spTree>
    <p:extLst>
      <p:ext uri="{BB962C8B-B14F-4D97-AF65-F5344CB8AC3E}">
        <p14:creationId xmlns:p14="http://schemas.microsoft.com/office/powerpoint/2010/main" val="36143609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400" kern="1200"/>
              <a:t>Comparison of Carbon Stocks in Terrestrial Ecosystems and Mangroves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64988082"/>
              </p:ext>
            </p:extLst>
          </p:nvPr>
        </p:nvGraphicFramePr>
        <p:xfrm>
          <a:off x="914400" y="1828800"/>
          <a:ext cx="7391400" cy="3948496"/>
        </p:xfrm>
        <a:graphic>
          <a:graphicData uri="http://schemas.openxmlformats.org/drawingml/2006/table">
            <a:tbl>
              <a:tblPr firstRow="1" bandRow="1">
                <a:tableStyleId>{073A0DAA-6AF3-43AB-8588-CEC1D06C72B9}</a:tableStyleId>
              </a:tblPr>
              <a:tblGrid>
                <a:gridCol w="2463800"/>
                <a:gridCol w="2710180"/>
                <a:gridCol w="2217420"/>
              </a:tblGrid>
              <a:tr h="997272">
                <a:tc>
                  <a:txBody>
                    <a:bodyPr/>
                    <a:lstStyle/>
                    <a:p>
                      <a:r>
                        <a:rPr lang="en-US" smtClean="0"/>
                        <a:t>Ecosystem</a:t>
                      </a:r>
                      <a:r>
                        <a:rPr lang="en-US" baseline="0" smtClean="0"/>
                        <a:t> </a:t>
                      </a:r>
                      <a:endParaRPr lang="en-US"/>
                    </a:p>
                  </a:txBody>
                  <a:tcPr/>
                </a:tc>
                <a:tc>
                  <a:txBody>
                    <a:bodyPr/>
                    <a:lstStyle/>
                    <a:p>
                      <a:r>
                        <a:rPr lang="en-US" smtClean="0"/>
                        <a:t>Mean Estimate of C per hectare</a:t>
                      </a:r>
                      <a:endParaRPr lang="en-US"/>
                    </a:p>
                  </a:txBody>
                  <a:tcPr/>
                </a:tc>
                <a:tc>
                  <a:txBody>
                    <a:bodyPr/>
                    <a:lstStyle/>
                    <a:p>
                      <a:r>
                        <a:rPr lang="en-US" smtClean="0"/>
                        <a:t>Source</a:t>
                      </a:r>
                      <a:endParaRPr lang="en-US"/>
                    </a:p>
                  </a:txBody>
                  <a:tcPr/>
                </a:tc>
              </a:tr>
              <a:tr h="577786">
                <a:tc>
                  <a:txBody>
                    <a:bodyPr/>
                    <a:lstStyle/>
                    <a:p>
                      <a:r>
                        <a:rPr lang="en-US" smtClean="0"/>
                        <a:t>Tropical</a:t>
                      </a:r>
                      <a:endParaRPr lang="en-US"/>
                    </a:p>
                  </a:txBody>
                  <a:tcPr/>
                </a:tc>
                <a:tc>
                  <a:txBody>
                    <a:bodyPr/>
                    <a:lstStyle/>
                    <a:p>
                      <a:r>
                        <a:rPr lang="en-US" smtClean="0"/>
                        <a:t>          242</a:t>
                      </a:r>
                      <a:endParaRPr lang="en-US"/>
                    </a:p>
                  </a:txBody>
                  <a:tcPr/>
                </a:tc>
                <a:tc>
                  <a:txBody>
                    <a:bodyPr/>
                    <a:lstStyle/>
                    <a:p>
                      <a:r>
                        <a:rPr lang="en-US" smtClean="0"/>
                        <a:t>Pan et</a:t>
                      </a:r>
                      <a:r>
                        <a:rPr lang="en-US" baseline="0" smtClean="0"/>
                        <a:t> al., 2011</a:t>
                      </a:r>
                      <a:endParaRPr lang="en-US"/>
                    </a:p>
                  </a:txBody>
                  <a:tcPr/>
                </a:tc>
              </a:tr>
              <a:tr h="577786">
                <a:tc>
                  <a:txBody>
                    <a:bodyPr/>
                    <a:lstStyle/>
                    <a:p>
                      <a:r>
                        <a:rPr lang="en-US" smtClean="0"/>
                        <a:t>Temperate</a:t>
                      </a:r>
                      <a:endParaRPr lang="en-US"/>
                    </a:p>
                  </a:txBody>
                  <a:tcPr/>
                </a:tc>
                <a:tc>
                  <a:txBody>
                    <a:bodyPr/>
                    <a:lstStyle/>
                    <a:p>
                      <a:r>
                        <a:rPr lang="en-US" smtClean="0"/>
                        <a:t>          155</a:t>
                      </a:r>
                      <a:endParaRPr lang="en-US"/>
                    </a:p>
                  </a:txBody>
                  <a:tcPr/>
                </a:tc>
                <a:tc>
                  <a:txBody>
                    <a:bodyPr/>
                    <a:lstStyle/>
                    <a:p>
                      <a:r>
                        <a:rPr lang="en-US" smtClean="0"/>
                        <a:t>Pan et al., 2011</a:t>
                      </a:r>
                      <a:endParaRPr lang="en-US"/>
                    </a:p>
                  </a:txBody>
                  <a:tcPr/>
                </a:tc>
              </a:tr>
              <a:tr h="577786">
                <a:tc>
                  <a:txBody>
                    <a:bodyPr/>
                    <a:lstStyle/>
                    <a:p>
                      <a:r>
                        <a:rPr lang="en-US" smtClean="0"/>
                        <a:t>Boreal</a:t>
                      </a:r>
                      <a:endParaRPr lang="en-US"/>
                    </a:p>
                  </a:txBody>
                  <a:tcPr/>
                </a:tc>
                <a:tc>
                  <a:txBody>
                    <a:bodyPr/>
                    <a:lstStyle/>
                    <a:p>
                      <a:r>
                        <a:rPr lang="en-US" smtClean="0"/>
                        <a:t>          239</a:t>
                      </a:r>
                      <a:endParaRPr lang="en-US"/>
                    </a:p>
                  </a:txBody>
                  <a:tcPr/>
                </a:tc>
                <a:tc>
                  <a:txBody>
                    <a:bodyPr/>
                    <a:lstStyle/>
                    <a:p>
                      <a:r>
                        <a:rPr lang="en-US" smtClean="0"/>
                        <a:t>Pan et</a:t>
                      </a:r>
                      <a:r>
                        <a:rPr lang="en-US" baseline="0" smtClean="0"/>
                        <a:t> al., 2011</a:t>
                      </a:r>
                      <a:endParaRPr lang="en-US"/>
                    </a:p>
                  </a:txBody>
                  <a:tcPr/>
                </a:tc>
              </a:tr>
              <a:tr h="577786">
                <a:tc>
                  <a:txBody>
                    <a:bodyPr/>
                    <a:lstStyle/>
                    <a:p>
                      <a:r>
                        <a:rPr lang="en-US" smtClean="0"/>
                        <a:t>Tropical</a:t>
                      </a:r>
                      <a:r>
                        <a:rPr lang="en-US" baseline="0" smtClean="0"/>
                        <a:t> Mangroves</a:t>
                      </a:r>
                      <a:endParaRPr lang="en-US"/>
                    </a:p>
                  </a:txBody>
                  <a:tcPr/>
                </a:tc>
                <a:tc>
                  <a:txBody>
                    <a:bodyPr/>
                    <a:lstStyle/>
                    <a:p>
                      <a:r>
                        <a:rPr lang="en-US" smtClean="0"/>
                        <a:t>         1023</a:t>
                      </a:r>
                      <a:endParaRPr lang="en-US"/>
                    </a:p>
                  </a:txBody>
                  <a:tcPr/>
                </a:tc>
                <a:tc>
                  <a:txBody>
                    <a:bodyPr/>
                    <a:lstStyle/>
                    <a:p>
                      <a:r>
                        <a:rPr lang="en-US" smtClean="0"/>
                        <a:t>Donato et al.,</a:t>
                      </a:r>
                      <a:r>
                        <a:rPr lang="en-US" baseline="0" smtClean="0"/>
                        <a:t> 2011</a:t>
                      </a:r>
                      <a:endParaRPr lang="en-US"/>
                    </a:p>
                  </a:txBody>
                  <a:tcPr/>
                </a:tc>
              </a:tr>
              <a:tr h="577786">
                <a:tc>
                  <a:txBody>
                    <a:bodyPr/>
                    <a:lstStyle/>
                    <a:p>
                      <a:r>
                        <a:rPr lang="en-US" b="1" baseline="0" smtClean="0"/>
                        <a:t>ENP Mangroves</a:t>
                      </a:r>
                      <a:endParaRPr lang="en-US" b="1" baseline="0"/>
                    </a:p>
                  </a:txBody>
                  <a:tcPr/>
                </a:tc>
                <a:tc>
                  <a:txBody>
                    <a:bodyPr/>
                    <a:lstStyle/>
                    <a:p>
                      <a:r>
                        <a:rPr lang="en-US" b="1" baseline="0" smtClean="0"/>
                        <a:t>         7144</a:t>
                      </a:r>
                      <a:endParaRPr lang="en-US" b="1" baseline="0"/>
                    </a:p>
                  </a:txBody>
                  <a:tcPr/>
                </a:tc>
                <a:tc>
                  <a:txBody>
                    <a:bodyPr/>
                    <a:lstStyle/>
                    <a:p>
                      <a:r>
                        <a:rPr lang="en-US" b="1" baseline="0" smtClean="0"/>
                        <a:t>This study</a:t>
                      </a:r>
                      <a:endParaRPr lang="en-US" b="1" baseline="0"/>
                    </a:p>
                  </a:txBody>
                  <a:tcPr/>
                </a:tc>
              </a:tr>
            </a:tbl>
          </a:graphicData>
        </a:graphic>
      </p:graphicFrame>
    </p:spTree>
    <p:extLst>
      <p:ext uri="{BB962C8B-B14F-4D97-AF65-F5344CB8AC3E}">
        <p14:creationId xmlns:p14="http://schemas.microsoft.com/office/powerpoint/2010/main" val="26361959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620000" cy="533400"/>
          </a:xfrm>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400" kern="1200"/>
              <a:t>Economic Valuation of C storage in ENP </a:t>
            </a:r>
            <a:r>
              <a:rPr lang="en-US" sz="2400" kern="1200" smtClean="0"/>
              <a:t>mangroves (max and min per hectare)</a:t>
            </a:r>
            <a:endParaRPr lang="en-US" sz="2400" kern="120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09488810"/>
              </p:ext>
            </p:extLst>
          </p:nvPr>
        </p:nvGraphicFramePr>
        <p:xfrm>
          <a:off x="762000" y="913028"/>
          <a:ext cx="8229597" cy="5740439"/>
        </p:xfrm>
        <a:graphic>
          <a:graphicData uri="http://schemas.openxmlformats.org/drawingml/2006/table">
            <a:tbl>
              <a:tblPr firstRow="1" firstCol="1" bandRow="1">
                <a:tableStyleId>{073A0DAA-6AF3-43AB-8588-CEC1D06C72B9}</a:tableStyleId>
              </a:tblPr>
              <a:tblGrid>
                <a:gridCol w="1086928"/>
                <a:gridCol w="1099836"/>
                <a:gridCol w="736855"/>
                <a:gridCol w="2442225"/>
                <a:gridCol w="876300"/>
                <a:gridCol w="1252066"/>
                <a:gridCol w="735387"/>
              </a:tblGrid>
              <a:tr h="586518">
                <a:tc>
                  <a:txBody>
                    <a:bodyPr/>
                    <a:lstStyle/>
                    <a:p>
                      <a:pPr marL="0" marR="0">
                        <a:lnSpc>
                          <a:spcPct val="115000"/>
                        </a:lnSpc>
                        <a:spcBef>
                          <a:spcPts val="0"/>
                        </a:spcBef>
                        <a:spcAft>
                          <a:spcPts val="0"/>
                        </a:spcAft>
                      </a:pPr>
                      <a:r>
                        <a:rPr lang="en-US" sz="1050" dirty="0">
                          <a:effectLst/>
                          <a:latin typeface="Arial" pitchFamily="34" charset="0"/>
                          <a:cs typeface="Arial" pitchFamily="34" charset="0"/>
                        </a:rPr>
                        <a:t>Valuation</a:t>
                      </a:r>
                      <a:r>
                        <a:rPr lang="en-US" sz="1050" dirty="0">
                          <a:effectLst/>
                        </a:rPr>
                        <a:t> </a:t>
                      </a:r>
                      <a:r>
                        <a:rPr lang="en-US" sz="1050" dirty="0">
                          <a:effectLst/>
                          <a:latin typeface="Arial" pitchFamily="34" charset="0"/>
                          <a:cs typeface="Arial" pitchFamily="34" charset="0"/>
                        </a:rPr>
                        <a:t>Methodology</a:t>
                      </a:r>
                      <a:endParaRPr lang="en-US" sz="1050" dirty="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Examples</a:t>
                      </a:r>
                      <a:endParaRPr lang="en-US" sz="1050">
                        <a:effectLst/>
                        <a:latin typeface="Arial" pitchFamily="34" charset="0"/>
                        <a:ea typeface="Calibri"/>
                        <a:cs typeface="Arial" pitchFamily="34" charset="0"/>
                      </a:endParaRPr>
                    </a:p>
                  </a:txBody>
                  <a:tcPr marL="57877" marR="57877" marT="0" marB="0"/>
                </a:tc>
                <a:tc>
                  <a:txBody>
                    <a:bodyPr/>
                    <a:lstStyle/>
                    <a:p>
                      <a:pPr marL="0" marR="0">
                        <a:lnSpc>
                          <a:spcPct val="115000"/>
                        </a:lnSpc>
                        <a:spcBef>
                          <a:spcPts val="0"/>
                        </a:spcBef>
                        <a:spcAft>
                          <a:spcPts val="0"/>
                        </a:spcAft>
                      </a:pPr>
                      <a:r>
                        <a:rPr lang="en-US" sz="1050">
                          <a:effectLst/>
                          <a:latin typeface="Arial" pitchFamily="34" charset="0"/>
                          <a:cs typeface="Arial" pitchFamily="34" charset="0"/>
                        </a:rPr>
                        <a:t>Cost of Carbon ($/tC)</a:t>
                      </a:r>
                      <a:endParaRPr lang="en-US" sz="1050">
                        <a:effectLst/>
                        <a:latin typeface="Arial" pitchFamily="34" charset="0"/>
                        <a:ea typeface="Calibri"/>
                        <a:cs typeface="Arial" pitchFamily="34" charset="0"/>
                      </a:endParaRPr>
                    </a:p>
                  </a:txBody>
                  <a:tcPr marL="57877" marR="57877" marT="0" marB="0"/>
                </a:tc>
                <a:tc>
                  <a:txBody>
                    <a:bodyPr/>
                    <a:lstStyle/>
                    <a:p>
                      <a:pPr marL="0" marR="0">
                        <a:lnSpc>
                          <a:spcPct val="115000"/>
                        </a:lnSpc>
                        <a:spcBef>
                          <a:spcPts val="0"/>
                        </a:spcBef>
                        <a:spcAft>
                          <a:spcPts val="0"/>
                        </a:spcAft>
                      </a:pPr>
                      <a:r>
                        <a:rPr lang="en-US" sz="1050">
                          <a:effectLst/>
                          <a:latin typeface="Arial" pitchFamily="34" charset="0"/>
                          <a:cs typeface="Arial" pitchFamily="34" charset="0"/>
                        </a:rPr>
                        <a:t>Total Value of C in ENP mangrove forests (million $)</a:t>
                      </a:r>
                      <a:endParaRPr lang="en-US" sz="1050">
                        <a:effectLst/>
                        <a:latin typeface="Arial" pitchFamily="34" charset="0"/>
                        <a:ea typeface="Calibri"/>
                        <a:cs typeface="Arial" pitchFamily="34" charset="0"/>
                      </a:endParaRPr>
                    </a:p>
                  </a:txBody>
                  <a:tcPr marL="57877" marR="57877" marT="0" marB="0"/>
                </a:tc>
                <a:tc>
                  <a:txBody>
                    <a:bodyPr/>
                    <a:lstStyle/>
                    <a:p>
                      <a:pPr marL="0" marR="0">
                        <a:lnSpc>
                          <a:spcPct val="115000"/>
                        </a:lnSpc>
                        <a:spcBef>
                          <a:spcPts val="0"/>
                        </a:spcBef>
                        <a:spcAft>
                          <a:spcPts val="0"/>
                        </a:spcAft>
                      </a:pPr>
                      <a:r>
                        <a:rPr lang="en-US" sz="1050">
                          <a:effectLst/>
                          <a:latin typeface="Arial" pitchFamily="34" charset="0"/>
                          <a:cs typeface="Arial" pitchFamily="34" charset="0"/>
                        </a:rPr>
                        <a:t>Mean estimate (million $)</a:t>
                      </a:r>
                      <a:endParaRPr lang="en-US" sz="1050">
                        <a:effectLst/>
                        <a:latin typeface="Arial" pitchFamily="34" charset="0"/>
                        <a:ea typeface="Calibri"/>
                        <a:cs typeface="Arial" pitchFamily="34" charset="0"/>
                      </a:endParaRPr>
                    </a:p>
                  </a:txBody>
                  <a:tcPr marL="57877" marR="57877" marT="0" marB="0"/>
                </a:tc>
                <a:tc>
                  <a:txBody>
                    <a:bodyPr/>
                    <a:lstStyle/>
                    <a:p>
                      <a:pPr marL="0" marR="0">
                        <a:lnSpc>
                          <a:spcPct val="115000"/>
                        </a:lnSpc>
                        <a:spcBef>
                          <a:spcPts val="0"/>
                        </a:spcBef>
                        <a:spcAft>
                          <a:spcPts val="0"/>
                        </a:spcAft>
                      </a:pPr>
                      <a:r>
                        <a:rPr lang="en-US" sz="1050">
                          <a:effectLst/>
                          <a:latin typeface="Arial" pitchFamily="34" charset="0"/>
                          <a:cs typeface="Arial" pitchFamily="34" charset="0"/>
                        </a:rPr>
                        <a:t>Value of ENP mangroves per ha ($/ha)</a:t>
                      </a:r>
                      <a:endParaRPr lang="en-US" sz="1050">
                        <a:effectLst/>
                        <a:latin typeface="Arial" pitchFamily="34" charset="0"/>
                        <a:ea typeface="Calibri"/>
                        <a:cs typeface="Arial" pitchFamily="34" charset="0"/>
                      </a:endParaRPr>
                    </a:p>
                  </a:txBody>
                  <a:tcPr marL="57877" marR="57877" marT="0" marB="0"/>
                </a:tc>
                <a:tc>
                  <a:txBody>
                    <a:bodyPr/>
                    <a:lstStyle/>
                    <a:p>
                      <a:pPr marL="0" marR="0">
                        <a:lnSpc>
                          <a:spcPct val="115000"/>
                        </a:lnSpc>
                        <a:spcBef>
                          <a:spcPts val="0"/>
                        </a:spcBef>
                        <a:spcAft>
                          <a:spcPts val="0"/>
                        </a:spcAft>
                      </a:pPr>
                      <a:r>
                        <a:rPr lang="en-US" sz="1050">
                          <a:effectLst/>
                          <a:latin typeface="Arial" pitchFamily="34" charset="0"/>
                          <a:cs typeface="Arial" pitchFamily="34" charset="0"/>
                        </a:rPr>
                        <a:t>Mean estimate ($/ha)</a:t>
                      </a:r>
                      <a:endParaRPr lang="en-US" sz="1050">
                        <a:effectLst/>
                        <a:latin typeface="Arial" pitchFamily="34" charset="0"/>
                        <a:ea typeface="Calibri"/>
                        <a:cs typeface="Arial" pitchFamily="34" charset="0"/>
                      </a:endParaRPr>
                    </a:p>
                  </a:txBody>
                  <a:tcPr marL="57877" marR="57877" marT="0" marB="0"/>
                </a:tc>
              </a:tr>
              <a:tr h="402398">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Social Cost of Carbon</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Peer </a:t>
                      </a:r>
                      <a:r>
                        <a:rPr lang="en-US" sz="1050" smtClean="0">
                          <a:effectLst/>
                          <a:latin typeface="Arial" pitchFamily="34" charset="0"/>
                          <a:cs typeface="Arial" pitchFamily="34" charset="0"/>
                        </a:rPr>
                        <a:t>Reviewed</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80</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79,258</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64,397</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571,520</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464,360</a:t>
                      </a:r>
                      <a:endParaRPr lang="en-US" sz="1050">
                        <a:effectLst/>
                        <a:latin typeface="Arial" pitchFamily="34" charset="0"/>
                        <a:ea typeface="Calibri"/>
                        <a:cs typeface="Arial" pitchFamily="34" charset="0"/>
                      </a:endParaRPr>
                    </a:p>
                  </a:txBody>
                  <a:tcPr marL="57877" marR="57877" marT="0" marB="0"/>
                </a:tc>
              </a:tr>
              <a:tr h="427392">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r>
                        <a:rPr lang="en-US" sz="1050" smtClean="0">
                          <a:effectLst/>
                          <a:latin typeface="Arial" pitchFamily="34" charset="0"/>
                          <a:cs typeface="Arial" pitchFamily="34" charset="0"/>
                        </a:rPr>
                        <a:t>US </a:t>
                      </a:r>
                      <a:r>
                        <a:rPr lang="en-US" sz="1050">
                          <a:effectLst/>
                          <a:latin typeface="Arial" pitchFamily="34" charset="0"/>
                          <a:cs typeface="Arial" pitchFamily="34" charset="0"/>
                        </a:rPr>
                        <a:t>Interagency </a:t>
                      </a:r>
                      <a:r>
                        <a:rPr lang="en-US" sz="1050" smtClean="0">
                          <a:effectLst/>
                          <a:latin typeface="Arial" pitchFamily="34" charset="0"/>
                          <a:cs typeface="Arial" pitchFamily="34" charset="0"/>
                        </a:rPr>
                        <a:t>Report</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86</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85,202</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614,384</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r>
              <a:tr h="381167">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r>
                        <a:rPr lang="en-US" sz="1050" smtClean="0">
                          <a:effectLst/>
                          <a:latin typeface="Arial" pitchFamily="34" charset="0"/>
                          <a:cs typeface="Arial" pitchFamily="34" charset="0"/>
                        </a:rPr>
                        <a:t>Tol</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59</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58,453</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421,496</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r>
              <a:tr h="209642">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smtClean="0">
                          <a:effectLst/>
                          <a:latin typeface="Arial" pitchFamily="34" charset="0"/>
                          <a:cs typeface="Arial" pitchFamily="34" charset="0"/>
                        </a:rPr>
                        <a:t>Nordhaus</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35</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34,675</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250,040</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r>
              <a:tr h="126483">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r>
              <a:tr h="603597">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Marginal Abatement </a:t>
                      </a:r>
                      <a:r>
                        <a:rPr lang="en-US" sz="1050" smtClean="0">
                          <a:effectLst/>
                          <a:latin typeface="Arial" pitchFamily="34" charset="0"/>
                          <a:cs typeface="Arial" pitchFamily="34" charset="0"/>
                        </a:rPr>
                        <a:t>Costs</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400" b="1">
                          <a:solidFill>
                            <a:schemeClr val="tx1"/>
                          </a:solidFill>
                          <a:effectLst/>
                          <a:latin typeface="Arial" pitchFamily="34" charset="0"/>
                          <a:cs typeface="Arial" pitchFamily="34" charset="0"/>
                        </a:rPr>
                        <a:t>Globalized </a:t>
                      </a:r>
                      <a:r>
                        <a:rPr lang="en-US" sz="1400" b="1" smtClean="0">
                          <a:solidFill>
                            <a:schemeClr val="tx1"/>
                          </a:solidFill>
                          <a:effectLst/>
                          <a:latin typeface="Arial" pitchFamily="34" charset="0"/>
                          <a:cs typeface="Arial" pitchFamily="34" charset="0"/>
                        </a:rPr>
                        <a:t>MAC</a:t>
                      </a:r>
                      <a:endParaRPr lang="en-US" sz="1400" b="1">
                        <a:solidFill>
                          <a:schemeClr val="tx1"/>
                        </a:solidFill>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233</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400" b="1">
                          <a:effectLst/>
                          <a:latin typeface="Arial" pitchFamily="34" charset="0"/>
                          <a:cs typeface="Arial" pitchFamily="34" charset="0"/>
                        </a:rPr>
                        <a:t>202,108</a:t>
                      </a:r>
                      <a:endParaRPr lang="en-US" sz="1400" b="1">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131,767</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400" b="1">
                          <a:effectLst/>
                          <a:latin typeface="Arial" pitchFamily="34" charset="0"/>
                          <a:cs typeface="Arial" pitchFamily="34" charset="0"/>
                        </a:rPr>
                        <a:t>1,457,376</a:t>
                      </a:r>
                      <a:endParaRPr lang="en-US" sz="1400" b="1">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200" b="1" dirty="0">
                          <a:effectLst/>
                          <a:latin typeface="Arial" pitchFamily="34" charset="0"/>
                          <a:cs typeface="Arial" pitchFamily="34" charset="0"/>
                        </a:rPr>
                        <a:t>950,152</a:t>
                      </a:r>
                      <a:endParaRPr lang="en-US" sz="1200" b="1" dirty="0">
                        <a:effectLst/>
                        <a:latin typeface="Arial" pitchFamily="34" charset="0"/>
                        <a:ea typeface="Calibri"/>
                        <a:cs typeface="Arial" pitchFamily="34" charset="0"/>
                      </a:endParaRPr>
                    </a:p>
                  </a:txBody>
                  <a:tcPr marL="57877" marR="57877" marT="0" marB="0"/>
                </a:tc>
              </a:tr>
              <a:tr h="586518">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r>
                        <a:rPr lang="en-US" sz="1050" smtClean="0">
                          <a:effectLst/>
                          <a:latin typeface="Arial" pitchFamily="34" charset="0"/>
                          <a:cs typeface="Arial" pitchFamily="34" charset="0"/>
                        </a:rPr>
                        <a:t>IPCC</a:t>
                      </a:r>
                      <a:r>
                        <a:rPr lang="en-US" sz="1050">
                          <a:effectLst/>
                          <a:latin typeface="Arial" pitchFamily="34" charset="0"/>
                          <a:cs typeface="Arial" pitchFamily="34" charset="0"/>
                        </a:rPr>
                        <a:t>, Fourth Assessment </a:t>
                      </a:r>
                      <a:r>
                        <a:rPr lang="en-US" sz="1050" smtClean="0">
                          <a:effectLst/>
                          <a:latin typeface="Arial" pitchFamily="34" charset="0"/>
                          <a:cs typeface="Arial" pitchFamily="34" charset="0"/>
                        </a:rPr>
                        <a:t>Report</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129</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123,841</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893,000</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r>
              <a:tr h="586518">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r>
                        <a:rPr lang="en-US" sz="1050" smtClean="0">
                          <a:effectLst/>
                          <a:latin typeface="Arial" pitchFamily="34" charset="0"/>
                          <a:cs typeface="Arial" pitchFamily="34" charset="0"/>
                        </a:rPr>
                        <a:t>Cost </a:t>
                      </a:r>
                      <a:r>
                        <a:rPr lang="en-US" sz="1050">
                          <a:effectLst/>
                          <a:latin typeface="Arial" pitchFamily="34" charset="0"/>
                          <a:cs typeface="Arial" pitchFamily="34" charset="0"/>
                        </a:rPr>
                        <a:t>of forest based </a:t>
                      </a:r>
                      <a:r>
                        <a:rPr lang="en-US" sz="1050" smtClean="0">
                          <a:effectLst/>
                          <a:latin typeface="Arial" pitchFamily="34" charset="0"/>
                          <a:cs typeface="Arial" pitchFamily="34" charset="0"/>
                        </a:rPr>
                        <a:t>sequestration</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103</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69,351</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500,080</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r>
              <a:tr h="86448">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 </a:t>
                      </a:r>
                      <a:endParaRPr lang="en-US" sz="1050">
                        <a:effectLst/>
                        <a:latin typeface="Arial" pitchFamily="34" charset="0"/>
                        <a:ea typeface="Calibri"/>
                        <a:cs typeface="Arial" pitchFamily="34" charset="0"/>
                      </a:endParaRPr>
                    </a:p>
                  </a:txBody>
                  <a:tcPr marL="57877" marR="57877" marT="0" marB="0"/>
                </a:tc>
              </a:tr>
              <a:tr h="381167">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Market </a:t>
                      </a:r>
                      <a:r>
                        <a:rPr lang="en-US" sz="1050" smtClean="0">
                          <a:effectLst/>
                          <a:latin typeface="Arial" pitchFamily="34" charset="0"/>
                          <a:cs typeface="Arial" pitchFamily="34" charset="0"/>
                        </a:rPr>
                        <a:t>Prices</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EU </a:t>
                      </a:r>
                      <a:r>
                        <a:rPr lang="en-US" sz="1050" smtClean="0">
                          <a:effectLst/>
                          <a:latin typeface="Arial" pitchFamily="34" charset="0"/>
                          <a:cs typeface="Arial" pitchFamily="34" charset="0"/>
                        </a:rPr>
                        <a:t>ETS</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79</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78,267</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35,006</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564,376</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200" b="1" dirty="0">
                          <a:effectLst/>
                          <a:latin typeface="Arial" pitchFamily="34" charset="0"/>
                          <a:cs typeface="Arial" pitchFamily="34" charset="0"/>
                        </a:rPr>
                        <a:t>252,421</a:t>
                      </a:r>
                      <a:endParaRPr lang="en-US" sz="1200" b="1" dirty="0">
                        <a:effectLst/>
                        <a:latin typeface="Arial" pitchFamily="34" charset="0"/>
                        <a:ea typeface="Calibri"/>
                        <a:cs typeface="Arial" pitchFamily="34" charset="0"/>
                      </a:endParaRPr>
                    </a:p>
                  </a:txBody>
                  <a:tcPr marL="57877" marR="57877" marT="0" marB="0"/>
                </a:tc>
              </a:tr>
              <a:tr h="209642">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smtClean="0">
                          <a:effectLst/>
                          <a:latin typeface="Arial" pitchFamily="34" charset="0"/>
                          <a:cs typeface="Arial" pitchFamily="34" charset="0"/>
                        </a:rPr>
                        <a:t>CERs</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46</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45,573</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328,624</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r>
              <a:tr h="385319">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secondary CERs</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40</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39,629</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285,760</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r>
              <a:tr h="209642">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400" b="1" smtClean="0">
                          <a:solidFill>
                            <a:schemeClr val="tx1"/>
                          </a:solidFill>
                          <a:effectLst/>
                          <a:latin typeface="Arial" pitchFamily="34" charset="0"/>
                          <a:cs typeface="Arial" pitchFamily="34" charset="0"/>
                        </a:rPr>
                        <a:t>RGGI</a:t>
                      </a:r>
                      <a:endParaRPr lang="en-US" sz="1400" b="1">
                        <a:solidFill>
                          <a:schemeClr val="tx1"/>
                        </a:solidFill>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7</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400" b="1">
                          <a:effectLst/>
                          <a:latin typeface="Arial" pitchFamily="34" charset="0"/>
                          <a:cs typeface="Arial" pitchFamily="34" charset="0"/>
                        </a:rPr>
                        <a:t>6,935</a:t>
                      </a:r>
                      <a:endParaRPr lang="en-US" sz="1400" b="1">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400" b="1">
                          <a:effectLst/>
                          <a:latin typeface="Arial" pitchFamily="34" charset="0"/>
                          <a:cs typeface="Arial" pitchFamily="34" charset="0"/>
                        </a:rPr>
                        <a:t>50,008</a:t>
                      </a:r>
                      <a:endParaRPr lang="en-US" sz="1400" b="1">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r>
              <a:tr h="209642">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smtClean="0">
                          <a:effectLst/>
                          <a:latin typeface="Arial" pitchFamily="34" charset="0"/>
                          <a:cs typeface="Arial" pitchFamily="34" charset="0"/>
                        </a:rPr>
                        <a:t>VERs</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22</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21,796</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157,168</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r>
              <a:tr h="209642">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REDD</a:t>
                      </a:r>
                      <a:r>
                        <a:rPr lang="en-US" sz="1050" baseline="30000">
                          <a:effectLst/>
                          <a:latin typeface="Arial" pitchFamily="34" charset="0"/>
                          <a:cs typeface="Arial" pitchFamily="34" charset="0"/>
                        </a:rPr>
                        <a:t>l</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0"/>
                        </a:spcAft>
                      </a:pPr>
                      <a:r>
                        <a:rPr lang="en-US" sz="1050">
                          <a:effectLst/>
                          <a:latin typeface="Arial" pitchFamily="34" charset="0"/>
                          <a:cs typeface="Arial" pitchFamily="34" charset="0"/>
                        </a:rPr>
                        <a:t>18</a:t>
                      </a:r>
                      <a:endParaRPr lang="en-US" sz="1050">
                        <a:effectLst/>
                        <a:latin typeface="Arial" pitchFamily="34" charset="0"/>
                        <a:ea typeface="Calibri"/>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17,833</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c>
                  <a:txBody>
                    <a:bodyPr/>
                    <a:lstStyle/>
                    <a:p>
                      <a:pPr marL="0" marR="0" algn="ctr">
                        <a:lnSpc>
                          <a:spcPct val="115000"/>
                        </a:lnSpc>
                        <a:spcBef>
                          <a:spcPts val="0"/>
                        </a:spcBef>
                        <a:spcAft>
                          <a:spcPts val="1000"/>
                        </a:spcAft>
                      </a:pPr>
                      <a:r>
                        <a:rPr lang="en-US" sz="1050">
                          <a:effectLst/>
                          <a:latin typeface="Arial" pitchFamily="34" charset="0"/>
                          <a:cs typeface="Arial" pitchFamily="34" charset="0"/>
                        </a:rPr>
                        <a:t>128,592</a:t>
                      </a:r>
                      <a:endParaRPr lang="en-US" sz="1050">
                        <a:effectLst/>
                        <a:latin typeface="Arial" pitchFamily="34" charset="0"/>
                        <a:ea typeface="Calibri"/>
                        <a:cs typeface="Arial" pitchFamily="34" charset="0"/>
                      </a:endParaRPr>
                    </a:p>
                  </a:txBody>
                  <a:tcPr marL="57877" marR="57877" marT="0" marB="0"/>
                </a:tc>
                <a:tc>
                  <a:txBody>
                    <a:bodyPr/>
                    <a:lstStyle/>
                    <a:p>
                      <a:pPr>
                        <a:lnSpc>
                          <a:spcPct val="115000"/>
                        </a:lnSpc>
                      </a:pPr>
                      <a:endParaRPr lang="en-US" sz="1050">
                        <a:effectLst/>
                        <a:latin typeface="Arial" pitchFamily="34" charset="0"/>
                        <a:cs typeface="Arial" pitchFamily="34" charset="0"/>
                      </a:endParaRPr>
                    </a:p>
                  </a:txBody>
                  <a:tcPr marL="57877" marR="57877" marT="0" marB="0"/>
                </a:tc>
              </a:tr>
            </a:tbl>
          </a:graphicData>
        </a:graphic>
      </p:graphicFrame>
      <p:sp>
        <p:nvSpPr>
          <p:cNvPr id="3" name="Oval 2"/>
          <p:cNvSpPr/>
          <p:nvPr/>
        </p:nvSpPr>
        <p:spPr>
          <a:xfrm>
            <a:off x="7162800" y="6005732"/>
            <a:ext cx="914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162800" y="2970810"/>
            <a:ext cx="914400" cy="458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549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543800" cy="792162"/>
          </a:xfrm>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400" kern="1200"/>
              <a:t>Criteria for Valuation of ENP Mangroves </a:t>
            </a:r>
            <a:br>
              <a:rPr lang="en-US" sz="2400" kern="1200"/>
            </a:br>
            <a:r>
              <a:rPr lang="en-US" sz="2400" kern="1200"/>
              <a:t>(Economic, Political, Social)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8952094"/>
              </p:ext>
            </p:extLst>
          </p:nvPr>
        </p:nvGraphicFramePr>
        <p:xfrm>
          <a:off x="715488" y="990600"/>
          <a:ext cx="8276112" cy="5410201"/>
        </p:xfrm>
        <a:graphic>
          <a:graphicData uri="http://schemas.openxmlformats.org/drawingml/2006/table">
            <a:tbl>
              <a:tblPr firstRow="1" firstCol="1" bandRow="1">
                <a:tableStyleId>{073A0DAA-6AF3-43AB-8588-CEC1D06C72B9}</a:tableStyleId>
              </a:tblPr>
              <a:tblGrid>
                <a:gridCol w="3163969"/>
                <a:gridCol w="2353439"/>
                <a:gridCol w="2758704"/>
              </a:tblGrid>
              <a:tr h="470700">
                <a:tc>
                  <a:txBody>
                    <a:bodyPr/>
                    <a:lstStyle/>
                    <a:p>
                      <a:pPr marL="0" marR="0" algn="ctr">
                        <a:lnSpc>
                          <a:spcPct val="150000"/>
                        </a:lnSpc>
                        <a:spcBef>
                          <a:spcPts val="0"/>
                        </a:spcBef>
                        <a:spcAft>
                          <a:spcPts val="0"/>
                        </a:spcAft>
                      </a:pPr>
                      <a:r>
                        <a:rPr lang="en-US" sz="1600">
                          <a:effectLst/>
                          <a:latin typeface="Arial" pitchFamily="34" charset="0"/>
                          <a:cs typeface="Arial" pitchFamily="34" charset="0"/>
                        </a:rPr>
                        <a:t>Context</a:t>
                      </a:r>
                      <a:endParaRPr lang="en-US" sz="1600">
                        <a:effectLst/>
                        <a:latin typeface="Arial" pitchFamily="34" charset="0"/>
                        <a:ea typeface="Calibri"/>
                        <a:cs typeface="Arial" pitchFamily="34" charset="0"/>
                      </a:endParaRPr>
                    </a:p>
                  </a:txBody>
                  <a:tcPr marL="59034" marR="59034" marT="0" marB="0"/>
                </a:tc>
                <a:tc>
                  <a:txBody>
                    <a:bodyPr/>
                    <a:lstStyle/>
                    <a:p>
                      <a:pPr marL="0" marR="0" algn="ctr">
                        <a:lnSpc>
                          <a:spcPct val="150000"/>
                        </a:lnSpc>
                        <a:spcBef>
                          <a:spcPts val="0"/>
                        </a:spcBef>
                        <a:spcAft>
                          <a:spcPts val="0"/>
                        </a:spcAft>
                      </a:pPr>
                      <a:r>
                        <a:rPr lang="en-US" sz="1600">
                          <a:effectLst/>
                          <a:latin typeface="Arial" pitchFamily="34" charset="0"/>
                          <a:cs typeface="Arial" pitchFamily="34" charset="0"/>
                        </a:rPr>
                        <a:t>Valuation Approach</a:t>
                      </a:r>
                      <a:endParaRPr lang="en-US" sz="1600">
                        <a:effectLst/>
                        <a:latin typeface="Arial" pitchFamily="34" charset="0"/>
                        <a:ea typeface="Calibri"/>
                        <a:cs typeface="Arial" pitchFamily="34" charset="0"/>
                      </a:endParaRPr>
                    </a:p>
                  </a:txBody>
                  <a:tcPr marL="59034" marR="59034" marT="0" marB="0"/>
                </a:tc>
                <a:tc>
                  <a:txBody>
                    <a:bodyPr/>
                    <a:lstStyle/>
                    <a:p>
                      <a:pPr marL="0" marR="0" algn="ctr">
                        <a:lnSpc>
                          <a:spcPct val="150000"/>
                        </a:lnSpc>
                        <a:spcBef>
                          <a:spcPts val="0"/>
                        </a:spcBef>
                        <a:spcAft>
                          <a:spcPts val="0"/>
                        </a:spcAft>
                      </a:pPr>
                      <a:r>
                        <a:rPr lang="en-US" sz="1600">
                          <a:effectLst/>
                          <a:latin typeface="Arial" pitchFamily="34" charset="0"/>
                          <a:cs typeface="Arial" pitchFamily="34" charset="0"/>
                        </a:rPr>
                        <a:t>Carbon </a:t>
                      </a:r>
                      <a:r>
                        <a:rPr lang="en-US" sz="1600" smtClean="0">
                          <a:effectLst/>
                          <a:latin typeface="Arial" pitchFamily="34" charset="0"/>
                          <a:cs typeface="Arial" pitchFamily="34" charset="0"/>
                        </a:rPr>
                        <a:t>Price </a:t>
                      </a:r>
                      <a:r>
                        <a:rPr lang="en-US" sz="1600">
                          <a:effectLst/>
                          <a:latin typeface="Arial" pitchFamily="34" charset="0"/>
                          <a:cs typeface="Arial" pitchFamily="34" charset="0"/>
                        </a:rPr>
                        <a:t>(US$/tC)</a:t>
                      </a:r>
                      <a:endParaRPr lang="en-US" sz="1600">
                        <a:effectLst/>
                        <a:latin typeface="Arial" pitchFamily="34" charset="0"/>
                        <a:ea typeface="Calibri"/>
                        <a:cs typeface="Arial" pitchFamily="34" charset="0"/>
                      </a:endParaRPr>
                    </a:p>
                  </a:txBody>
                  <a:tcPr marL="59034" marR="59034" marT="0" marB="0"/>
                </a:tc>
              </a:tr>
              <a:tr h="1717564">
                <a:tc>
                  <a:txBody>
                    <a:bodyPr/>
                    <a:lstStyle/>
                    <a:p>
                      <a:pPr marL="342900" marR="0" lvl="0" indent="-342900">
                        <a:lnSpc>
                          <a:spcPct val="150000"/>
                        </a:lnSpc>
                        <a:spcBef>
                          <a:spcPts val="0"/>
                        </a:spcBef>
                        <a:spcAft>
                          <a:spcPts val="0"/>
                        </a:spcAft>
                        <a:buFont typeface="Symbol"/>
                        <a:buChar char=""/>
                      </a:pPr>
                      <a:r>
                        <a:rPr lang="en-US" sz="1400">
                          <a:effectLst/>
                          <a:latin typeface="Arial" pitchFamily="34" charset="0"/>
                          <a:cs typeface="Arial" pitchFamily="34" charset="0"/>
                        </a:rPr>
                        <a:t>Cost (</a:t>
                      </a:r>
                      <a:r>
                        <a:rPr lang="en-US" sz="1400" smtClean="0">
                          <a:effectLst/>
                          <a:latin typeface="Arial" pitchFamily="34" charset="0"/>
                          <a:cs typeface="Arial" pitchFamily="34" charset="0"/>
                        </a:rPr>
                        <a:t>impact) </a:t>
                      </a:r>
                      <a:r>
                        <a:rPr lang="en-US" sz="1400">
                          <a:effectLst/>
                          <a:latin typeface="Arial" pitchFamily="34" charset="0"/>
                          <a:cs typeface="Arial" pitchFamily="34" charset="0"/>
                        </a:rPr>
                        <a:t>of </a:t>
                      </a:r>
                      <a:r>
                        <a:rPr lang="en-US" sz="1400" smtClean="0">
                          <a:effectLst/>
                          <a:latin typeface="Arial" pitchFamily="34" charset="0"/>
                          <a:cs typeface="Arial" pitchFamily="34" charset="0"/>
                        </a:rPr>
                        <a:t>mangrove </a:t>
                      </a:r>
                      <a:r>
                        <a:rPr lang="en-US" sz="1400">
                          <a:effectLst/>
                          <a:latin typeface="Arial" pitchFamily="34" charset="0"/>
                          <a:cs typeface="Arial" pitchFamily="34" charset="0"/>
                        </a:rPr>
                        <a:t>degradation</a:t>
                      </a:r>
                    </a:p>
                    <a:p>
                      <a:pPr marL="342900" marR="0" lvl="0" indent="-342900">
                        <a:lnSpc>
                          <a:spcPct val="150000"/>
                        </a:lnSpc>
                        <a:spcBef>
                          <a:spcPts val="0"/>
                        </a:spcBef>
                        <a:spcAft>
                          <a:spcPts val="0"/>
                        </a:spcAft>
                        <a:buFont typeface="Symbol"/>
                        <a:buChar char=""/>
                      </a:pPr>
                      <a:r>
                        <a:rPr lang="en-US" sz="1400">
                          <a:effectLst/>
                          <a:latin typeface="Arial" pitchFamily="34" charset="0"/>
                          <a:cs typeface="Arial" pitchFamily="34" charset="0"/>
                        </a:rPr>
                        <a:t>WTP of society to avoid future damage to </a:t>
                      </a:r>
                      <a:r>
                        <a:rPr lang="en-US" sz="1400" smtClean="0">
                          <a:effectLst/>
                          <a:latin typeface="Arial" pitchFamily="34" charset="0"/>
                          <a:cs typeface="Arial" pitchFamily="34" charset="0"/>
                        </a:rPr>
                        <a:t>mangroves</a:t>
                      </a:r>
                      <a:endParaRPr lang="en-US" sz="1400">
                        <a:effectLst/>
                        <a:latin typeface="Arial" pitchFamily="34" charset="0"/>
                        <a:cs typeface="Arial" pitchFamily="34" charset="0"/>
                      </a:endParaRPr>
                    </a:p>
                    <a:p>
                      <a:pPr marL="342900" marR="0" lvl="0" indent="-342900">
                        <a:lnSpc>
                          <a:spcPct val="150000"/>
                        </a:lnSpc>
                        <a:spcBef>
                          <a:spcPts val="0"/>
                        </a:spcBef>
                        <a:spcAft>
                          <a:spcPts val="0"/>
                        </a:spcAft>
                        <a:buFont typeface="Symbol"/>
                        <a:buChar char=""/>
                      </a:pPr>
                      <a:r>
                        <a:rPr lang="en-US" sz="1400">
                          <a:effectLst/>
                          <a:latin typeface="Arial" pitchFamily="34" charset="0"/>
                          <a:cs typeface="Arial" pitchFamily="34" charset="0"/>
                        </a:rPr>
                        <a:t>Absence of C markets</a:t>
                      </a:r>
                      <a:endParaRPr lang="en-US" sz="1400">
                        <a:effectLst/>
                        <a:latin typeface="Arial" pitchFamily="34" charset="0"/>
                        <a:ea typeface="Calibri"/>
                        <a:cs typeface="Arial" pitchFamily="34" charset="0"/>
                      </a:endParaRPr>
                    </a:p>
                  </a:txBody>
                  <a:tcPr marL="59034" marR="59034" marT="0" marB="0"/>
                </a:tc>
                <a:tc>
                  <a:txBody>
                    <a:bodyPr/>
                    <a:lstStyle/>
                    <a:p>
                      <a:pPr marL="0" marR="0" algn="ctr">
                        <a:lnSpc>
                          <a:spcPct val="150000"/>
                        </a:lnSpc>
                        <a:spcBef>
                          <a:spcPts val="0"/>
                        </a:spcBef>
                        <a:spcAft>
                          <a:spcPts val="0"/>
                        </a:spcAft>
                      </a:pPr>
                      <a:r>
                        <a:rPr lang="en-US" sz="1400" b="1">
                          <a:effectLst/>
                          <a:latin typeface="Arial" pitchFamily="34" charset="0"/>
                          <a:cs typeface="Arial" pitchFamily="34" charset="0"/>
                        </a:rPr>
                        <a:t>Damage Cost/Social Cost of Carbon</a:t>
                      </a:r>
                      <a:endParaRPr lang="en-US" sz="1400" b="1">
                        <a:effectLst/>
                        <a:latin typeface="Arial" pitchFamily="34" charset="0"/>
                        <a:ea typeface="Calibri"/>
                        <a:cs typeface="Arial" pitchFamily="34" charset="0"/>
                      </a:endParaRPr>
                    </a:p>
                  </a:txBody>
                  <a:tcPr marL="59034" marR="59034" marT="0" marB="0" anchor="ctr"/>
                </a:tc>
                <a:tc>
                  <a:txBody>
                    <a:bodyPr/>
                    <a:lstStyle/>
                    <a:p>
                      <a:pPr marL="0" marR="0" algn="ctr">
                        <a:lnSpc>
                          <a:spcPct val="150000"/>
                        </a:lnSpc>
                        <a:spcBef>
                          <a:spcPts val="0"/>
                        </a:spcBef>
                        <a:spcAft>
                          <a:spcPts val="0"/>
                        </a:spcAft>
                      </a:pPr>
                      <a:r>
                        <a:rPr lang="en-US" sz="1400" b="1">
                          <a:effectLst/>
                          <a:latin typeface="Arial" pitchFamily="34" charset="0"/>
                          <a:cs typeface="Arial" pitchFamily="34" charset="0"/>
                        </a:rPr>
                        <a:t>10 – 177</a:t>
                      </a:r>
                    </a:p>
                    <a:p>
                      <a:pPr marL="0" marR="0" algn="ctr">
                        <a:lnSpc>
                          <a:spcPct val="150000"/>
                        </a:lnSpc>
                        <a:spcBef>
                          <a:spcPts val="0"/>
                        </a:spcBef>
                        <a:spcAft>
                          <a:spcPts val="0"/>
                        </a:spcAft>
                      </a:pPr>
                      <a:r>
                        <a:rPr lang="en-US" sz="1200">
                          <a:effectLst/>
                          <a:latin typeface="Arial" pitchFamily="34" charset="0"/>
                          <a:cs typeface="Arial" pitchFamily="34" charset="0"/>
                        </a:rPr>
                        <a:t> </a:t>
                      </a:r>
                      <a:endParaRPr lang="en-US" sz="1200">
                        <a:effectLst/>
                        <a:latin typeface="Arial" pitchFamily="34" charset="0"/>
                        <a:ea typeface="Calibri"/>
                        <a:cs typeface="Arial" pitchFamily="34" charset="0"/>
                      </a:endParaRPr>
                    </a:p>
                  </a:txBody>
                  <a:tcPr marL="59034" marR="59034" marT="0" marB="0" anchor="ctr"/>
                </a:tc>
              </a:tr>
              <a:tr h="2414335">
                <a:tc>
                  <a:txBody>
                    <a:bodyPr/>
                    <a:lstStyle/>
                    <a:p>
                      <a:pPr marL="342900" marR="0" lvl="0" indent="-342900">
                        <a:lnSpc>
                          <a:spcPct val="150000"/>
                        </a:lnSpc>
                        <a:spcBef>
                          <a:spcPts val="0"/>
                        </a:spcBef>
                        <a:spcAft>
                          <a:spcPts val="0"/>
                        </a:spcAft>
                        <a:buFont typeface="Symbol"/>
                        <a:buChar char=""/>
                      </a:pPr>
                      <a:r>
                        <a:rPr lang="en-US" sz="1400">
                          <a:effectLst/>
                          <a:latin typeface="Arial" pitchFamily="34" charset="0"/>
                          <a:cs typeface="Arial" pitchFamily="34" charset="0"/>
                        </a:rPr>
                        <a:t>Cost of restoring </a:t>
                      </a:r>
                      <a:r>
                        <a:rPr lang="en-US" sz="1400" smtClean="0">
                          <a:effectLst/>
                          <a:latin typeface="Arial" pitchFamily="34" charset="0"/>
                          <a:cs typeface="Arial" pitchFamily="34" charset="0"/>
                        </a:rPr>
                        <a:t>mangroves</a:t>
                      </a:r>
                      <a:endParaRPr lang="en-US" sz="1400">
                        <a:effectLst/>
                        <a:latin typeface="Arial" pitchFamily="34" charset="0"/>
                        <a:cs typeface="Arial" pitchFamily="34" charset="0"/>
                      </a:endParaRPr>
                    </a:p>
                    <a:p>
                      <a:pPr marL="342900" marR="0" lvl="0" indent="-342900">
                        <a:lnSpc>
                          <a:spcPct val="150000"/>
                        </a:lnSpc>
                        <a:spcBef>
                          <a:spcPts val="0"/>
                        </a:spcBef>
                        <a:spcAft>
                          <a:spcPts val="0"/>
                        </a:spcAft>
                        <a:buFont typeface="Symbol"/>
                        <a:buChar char=""/>
                      </a:pPr>
                      <a:r>
                        <a:rPr lang="en-US" sz="1400">
                          <a:effectLst/>
                          <a:latin typeface="Arial" pitchFamily="34" charset="0"/>
                          <a:cs typeface="Arial" pitchFamily="34" charset="0"/>
                        </a:rPr>
                        <a:t>Opportunity costs society will incur by</a:t>
                      </a:r>
                    </a:p>
                    <a:p>
                      <a:pPr marL="742950" marR="0" lvl="1" indent="-285750">
                        <a:lnSpc>
                          <a:spcPct val="150000"/>
                        </a:lnSpc>
                        <a:spcBef>
                          <a:spcPts val="0"/>
                        </a:spcBef>
                        <a:spcAft>
                          <a:spcPts val="0"/>
                        </a:spcAft>
                        <a:buFont typeface="Courier New"/>
                        <a:buChar char="o"/>
                      </a:pPr>
                      <a:r>
                        <a:rPr lang="en-US" sz="1400">
                          <a:effectLst/>
                          <a:latin typeface="Arial" pitchFamily="34" charset="0"/>
                          <a:cs typeface="Arial" pitchFamily="34" charset="0"/>
                        </a:rPr>
                        <a:t>Sequestration measures</a:t>
                      </a:r>
                    </a:p>
                    <a:p>
                      <a:pPr marL="742950" marR="0" lvl="1" indent="-285750">
                        <a:lnSpc>
                          <a:spcPct val="150000"/>
                        </a:lnSpc>
                        <a:spcBef>
                          <a:spcPts val="0"/>
                        </a:spcBef>
                        <a:spcAft>
                          <a:spcPts val="0"/>
                        </a:spcAft>
                        <a:buFont typeface="Courier New"/>
                        <a:buChar char="o"/>
                      </a:pPr>
                      <a:r>
                        <a:rPr lang="en-US" sz="1400">
                          <a:effectLst/>
                          <a:latin typeface="Arial" pitchFamily="34" charset="0"/>
                          <a:cs typeface="Arial" pitchFamily="34" charset="0"/>
                        </a:rPr>
                        <a:t>Use of less C intensive technology</a:t>
                      </a:r>
                    </a:p>
                    <a:p>
                      <a:pPr marL="342900" marR="0" lvl="0" indent="-342900">
                        <a:lnSpc>
                          <a:spcPct val="150000"/>
                        </a:lnSpc>
                        <a:spcBef>
                          <a:spcPts val="0"/>
                        </a:spcBef>
                        <a:spcAft>
                          <a:spcPts val="0"/>
                        </a:spcAft>
                        <a:buFont typeface="Symbol"/>
                        <a:buChar char=""/>
                      </a:pPr>
                      <a:r>
                        <a:rPr lang="en-US" sz="1400">
                          <a:effectLst/>
                          <a:latin typeface="Arial" pitchFamily="34" charset="0"/>
                          <a:cs typeface="Arial" pitchFamily="34" charset="0"/>
                        </a:rPr>
                        <a:t>Carbon Permit Price</a:t>
                      </a:r>
                      <a:endParaRPr lang="en-US" sz="1400">
                        <a:effectLst/>
                        <a:latin typeface="Arial" pitchFamily="34" charset="0"/>
                        <a:ea typeface="Calibri"/>
                        <a:cs typeface="Arial" pitchFamily="34" charset="0"/>
                      </a:endParaRPr>
                    </a:p>
                  </a:txBody>
                  <a:tcPr marL="59034" marR="59034" marT="0" marB="0"/>
                </a:tc>
                <a:tc>
                  <a:txBody>
                    <a:bodyPr/>
                    <a:lstStyle/>
                    <a:p>
                      <a:pPr marL="0" marR="0" algn="ctr">
                        <a:lnSpc>
                          <a:spcPct val="150000"/>
                        </a:lnSpc>
                        <a:spcBef>
                          <a:spcPts val="0"/>
                        </a:spcBef>
                        <a:spcAft>
                          <a:spcPts val="0"/>
                        </a:spcAft>
                      </a:pPr>
                      <a:r>
                        <a:rPr lang="en-US" sz="1400" b="1">
                          <a:effectLst/>
                          <a:latin typeface="Arial" pitchFamily="34" charset="0"/>
                          <a:cs typeface="Arial" pitchFamily="34" charset="0"/>
                        </a:rPr>
                        <a:t>Damage Avoided/ Marginal Abatement Costs</a:t>
                      </a:r>
                      <a:endParaRPr lang="en-US" sz="1400" b="1">
                        <a:effectLst/>
                        <a:latin typeface="Arial" pitchFamily="34" charset="0"/>
                        <a:ea typeface="Calibri"/>
                        <a:cs typeface="Arial" pitchFamily="34" charset="0"/>
                      </a:endParaRPr>
                    </a:p>
                  </a:txBody>
                  <a:tcPr marL="59034" marR="59034" marT="0" marB="0" anchor="ctr"/>
                </a:tc>
                <a:tc>
                  <a:txBody>
                    <a:bodyPr/>
                    <a:lstStyle/>
                    <a:p>
                      <a:pPr marL="0" marR="0" algn="ctr">
                        <a:lnSpc>
                          <a:spcPct val="150000"/>
                        </a:lnSpc>
                        <a:spcBef>
                          <a:spcPts val="0"/>
                        </a:spcBef>
                        <a:spcAft>
                          <a:spcPts val="0"/>
                        </a:spcAft>
                      </a:pPr>
                      <a:r>
                        <a:rPr lang="en-US" sz="1400" b="1">
                          <a:effectLst/>
                          <a:latin typeface="Arial" pitchFamily="34" charset="0"/>
                          <a:cs typeface="Arial" pitchFamily="34" charset="0"/>
                        </a:rPr>
                        <a:t>103 – 233</a:t>
                      </a:r>
                    </a:p>
                    <a:p>
                      <a:pPr marL="0" marR="0" algn="ctr">
                        <a:lnSpc>
                          <a:spcPct val="150000"/>
                        </a:lnSpc>
                        <a:spcBef>
                          <a:spcPts val="0"/>
                        </a:spcBef>
                        <a:spcAft>
                          <a:spcPts val="0"/>
                        </a:spcAft>
                      </a:pPr>
                      <a:r>
                        <a:rPr lang="en-US" sz="1200" b="1">
                          <a:effectLst/>
                          <a:latin typeface="Arial" pitchFamily="34" charset="0"/>
                          <a:cs typeface="Arial" pitchFamily="34" charset="0"/>
                        </a:rPr>
                        <a:t> </a:t>
                      </a:r>
                      <a:endParaRPr lang="en-US" sz="1200" b="1">
                        <a:effectLst/>
                        <a:latin typeface="Arial" pitchFamily="34" charset="0"/>
                        <a:ea typeface="Calibri"/>
                        <a:cs typeface="Arial" pitchFamily="34" charset="0"/>
                      </a:endParaRPr>
                    </a:p>
                  </a:txBody>
                  <a:tcPr marL="59034" marR="59034" marT="0" marB="0" anchor="ctr"/>
                </a:tc>
              </a:tr>
              <a:tr h="807602">
                <a:tc>
                  <a:txBody>
                    <a:bodyPr/>
                    <a:lstStyle/>
                    <a:p>
                      <a:pPr marL="342900" marR="0" lvl="0" indent="-342900">
                        <a:lnSpc>
                          <a:spcPct val="150000"/>
                        </a:lnSpc>
                        <a:spcBef>
                          <a:spcPts val="0"/>
                        </a:spcBef>
                        <a:spcAft>
                          <a:spcPts val="0"/>
                        </a:spcAft>
                        <a:buFont typeface="Symbol"/>
                        <a:buChar char=""/>
                      </a:pPr>
                      <a:r>
                        <a:rPr lang="en-US" sz="1400">
                          <a:effectLst/>
                          <a:latin typeface="Arial" pitchFamily="34" charset="0"/>
                          <a:cs typeface="Arial" pitchFamily="34" charset="0"/>
                        </a:rPr>
                        <a:t>Individual WTP to conserve </a:t>
                      </a:r>
                      <a:r>
                        <a:rPr lang="en-US" sz="1400" smtClean="0">
                          <a:effectLst/>
                          <a:latin typeface="Arial" pitchFamily="34" charset="0"/>
                          <a:cs typeface="Arial" pitchFamily="34" charset="0"/>
                        </a:rPr>
                        <a:t>natural </a:t>
                      </a:r>
                      <a:r>
                        <a:rPr lang="en-US" sz="1400">
                          <a:effectLst/>
                          <a:latin typeface="Arial" pitchFamily="34" charset="0"/>
                          <a:cs typeface="Arial" pitchFamily="34" charset="0"/>
                        </a:rPr>
                        <a:t>C sink</a:t>
                      </a:r>
                      <a:endParaRPr lang="en-US" sz="1400">
                        <a:effectLst/>
                        <a:latin typeface="Arial" pitchFamily="34" charset="0"/>
                        <a:ea typeface="Calibri"/>
                        <a:cs typeface="Arial" pitchFamily="34" charset="0"/>
                      </a:endParaRPr>
                    </a:p>
                  </a:txBody>
                  <a:tcPr marL="59034" marR="59034" marT="0" marB="0"/>
                </a:tc>
                <a:tc>
                  <a:txBody>
                    <a:bodyPr/>
                    <a:lstStyle/>
                    <a:p>
                      <a:pPr marL="0" marR="0" algn="ctr">
                        <a:lnSpc>
                          <a:spcPct val="150000"/>
                        </a:lnSpc>
                        <a:spcBef>
                          <a:spcPts val="0"/>
                        </a:spcBef>
                        <a:spcAft>
                          <a:spcPts val="0"/>
                        </a:spcAft>
                      </a:pPr>
                      <a:r>
                        <a:rPr lang="en-US" sz="1400" b="1">
                          <a:effectLst/>
                          <a:latin typeface="Arial" pitchFamily="34" charset="0"/>
                          <a:cs typeface="Arial" pitchFamily="34" charset="0"/>
                        </a:rPr>
                        <a:t>Market Price</a:t>
                      </a:r>
                      <a:endParaRPr lang="en-US" sz="1400" b="1">
                        <a:effectLst/>
                        <a:latin typeface="Arial" pitchFamily="34" charset="0"/>
                        <a:ea typeface="Calibri"/>
                        <a:cs typeface="Arial" pitchFamily="34" charset="0"/>
                      </a:endParaRPr>
                    </a:p>
                  </a:txBody>
                  <a:tcPr marL="59034" marR="59034" marT="0" marB="0" anchor="ctr"/>
                </a:tc>
                <a:tc>
                  <a:txBody>
                    <a:bodyPr/>
                    <a:lstStyle/>
                    <a:p>
                      <a:pPr marL="0" marR="0" algn="ctr">
                        <a:lnSpc>
                          <a:spcPct val="150000"/>
                        </a:lnSpc>
                        <a:spcBef>
                          <a:spcPts val="0"/>
                        </a:spcBef>
                        <a:spcAft>
                          <a:spcPts val="0"/>
                        </a:spcAft>
                      </a:pPr>
                      <a:r>
                        <a:rPr lang="en-US" sz="1400" b="1">
                          <a:effectLst/>
                          <a:latin typeface="Arial" pitchFamily="34" charset="0"/>
                          <a:cs typeface="Arial" pitchFamily="34" charset="0"/>
                        </a:rPr>
                        <a:t>7 – 79</a:t>
                      </a:r>
                    </a:p>
                    <a:p>
                      <a:pPr marL="0" marR="0" algn="ctr">
                        <a:lnSpc>
                          <a:spcPct val="150000"/>
                        </a:lnSpc>
                        <a:spcBef>
                          <a:spcPts val="0"/>
                        </a:spcBef>
                        <a:spcAft>
                          <a:spcPts val="0"/>
                        </a:spcAft>
                      </a:pPr>
                      <a:r>
                        <a:rPr lang="en-US" sz="1200" b="1">
                          <a:effectLst/>
                          <a:latin typeface="Arial" pitchFamily="34" charset="0"/>
                          <a:cs typeface="Arial" pitchFamily="34" charset="0"/>
                        </a:rPr>
                        <a:t> </a:t>
                      </a:r>
                      <a:endParaRPr lang="en-US" sz="1200" b="1">
                        <a:effectLst/>
                        <a:latin typeface="Arial" pitchFamily="34" charset="0"/>
                        <a:ea typeface="Calibri"/>
                        <a:cs typeface="Arial" pitchFamily="34" charset="0"/>
                      </a:endParaRPr>
                    </a:p>
                  </a:txBody>
                  <a:tcPr marL="59034" marR="59034" marT="0" marB="0" anchor="ctr"/>
                </a:tc>
              </a:tr>
            </a:tbl>
          </a:graphicData>
        </a:graphic>
      </p:graphicFrame>
      <p:sp>
        <p:nvSpPr>
          <p:cNvPr id="3" name="TextBox 2"/>
          <p:cNvSpPr txBox="1"/>
          <p:nvPr/>
        </p:nvSpPr>
        <p:spPr>
          <a:xfrm>
            <a:off x="866899" y="6504801"/>
            <a:ext cx="8001000" cy="276999"/>
          </a:xfrm>
          <a:prstGeom prst="rect">
            <a:avLst/>
          </a:prstGeom>
          <a:noFill/>
        </p:spPr>
        <p:txBody>
          <a:bodyPr wrap="square" rtlCol="0">
            <a:spAutoFit/>
          </a:bodyPr>
          <a:lstStyle/>
          <a:p>
            <a:pPr algn="ctr"/>
            <a:r>
              <a:rPr lang="en-US" sz="1200" i="1" smtClean="0">
                <a:latin typeface="Arial" pitchFamily="34" charset="0"/>
                <a:cs typeface="Arial" pitchFamily="34" charset="0"/>
              </a:rPr>
              <a:t>Note: The range of prices shown are based on the review by this study</a:t>
            </a:r>
            <a:endParaRPr lang="en-US" sz="1200" i="1">
              <a:latin typeface="Arial" pitchFamily="34" charset="0"/>
              <a:cs typeface="Arial" pitchFamily="34" charset="0"/>
            </a:endParaRPr>
          </a:p>
        </p:txBody>
      </p:sp>
    </p:spTree>
    <p:extLst>
      <p:ext uri="{BB962C8B-B14F-4D97-AF65-F5344CB8AC3E}">
        <p14:creationId xmlns:p14="http://schemas.microsoft.com/office/powerpoint/2010/main" val="42003937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400" kern="1200"/>
              <a:t>Economic Valuation of Carbon Storage in ENP Mangroves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5878214"/>
              </p:ext>
            </p:extLst>
          </p:nvPr>
        </p:nvGraphicFramePr>
        <p:xfrm>
          <a:off x="762000" y="1828800"/>
          <a:ext cx="8153400" cy="3047999"/>
        </p:xfrm>
        <a:graphic>
          <a:graphicData uri="http://schemas.openxmlformats.org/drawingml/2006/table">
            <a:tbl>
              <a:tblPr firstRow="1" firstCol="1" bandRow="1">
                <a:tableStyleId>{073A0DAA-6AF3-43AB-8588-CEC1D06C72B9}</a:tableStyleId>
              </a:tblPr>
              <a:tblGrid>
                <a:gridCol w="2064026"/>
                <a:gridCol w="1950592"/>
                <a:gridCol w="2123042"/>
                <a:gridCol w="2015740"/>
              </a:tblGrid>
              <a:tr h="1226601">
                <a:tc>
                  <a:txBody>
                    <a:bodyPr/>
                    <a:lstStyle/>
                    <a:p>
                      <a:pPr marL="0" marR="0">
                        <a:lnSpc>
                          <a:spcPct val="115000"/>
                        </a:lnSpc>
                        <a:spcBef>
                          <a:spcPts val="0"/>
                        </a:spcBef>
                        <a:spcAft>
                          <a:spcPts val="0"/>
                        </a:spcAft>
                        <a:tabLst>
                          <a:tab pos="850900" algn="l"/>
                        </a:tabLst>
                      </a:pPr>
                      <a:r>
                        <a:rPr lang="en-US" sz="1600">
                          <a:effectLst/>
                          <a:latin typeface="Arial" pitchFamily="34" charset="0"/>
                          <a:cs typeface="Arial" pitchFamily="34" charset="0"/>
                        </a:rPr>
                        <a:t>Valuation Methodology</a:t>
                      </a:r>
                      <a:endParaRPr lang="en-US" sz="160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tabLst>
                          <a:tab pos="850900" algn="l"/>
                        </a:tabLst>
                      </a:pPr>
                      <a:r>
                        <a:rPr lang="en-US" sz="1600">
                          <a:effectLst/>
                          <a:latin typeface="Arial" pitchFamily="34" charset="0"/>
                          <a:cs typeface="Arial" pitchFamily="34" charset="0"/>
                        </a:rPr>
                        <a:t>Source</a:t>
                      </a:r>
                      <a:endParaRPr lang="en-US" sz="160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tabLst>
                          <a:tab pos="850900" algn="l"/>
                        </a:tabLst>
                      </a:pPr>
                      <a:r>
                        <a:rPr lang="en-US" sz="1600">
                          <a:effectLst/>
                          <a:latin typeface="Arial" pitchFamily="34" charset="0"/>
                          <a:cs typeface="Arial" pitchFamily="34" charset="0"/>
                        </a:rPr>
                        <a:t>Cost of Carbon ($/tC)</a:t>
                      </a:r>
                    </a:p>
                    <a:p>
                      <a:pPr marL="0" marR="0">
                        <a:lnSpc>
                          <a:spcPct val="115000"/>
                        </a:lnSpc>
                        <a:spcBef>
                          <a:spcPts val="0"/>
                        </a:spcBef>
                        <a:spcAft>
                          <a:spcPts val="0"/>
                        </a:spcAft>
                        <a:tabLst>
                          <a:tab pos="850900" algn="l"/>
                        </a:tabLst>
                      </a:pPr>
                      <a:r>
                        <a:rPr lang="en-US" sz="1600">
                          <a:effectLst/>
                          <a:latin typeface="Arial" pitchFamily="34" charset="0"/>
                          <a:cs typeface="Arial" pitchFamily="34" charset="0"/>
                        </a:rPr>
                        <a:t>U.S. 2010 dollars</a:t>
                      </a:r>
                      <a:endParaRPr lang="en-US" sz="160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tabLst>
                          <a:tab pos="850900" algn="l"/>
                        </a:tabLst>
                      </a:pPr>
                      <a:r>
                        <a:rPr lang="en-US" sz="1600">
                          <a:effectLst/>
                          <a:latin typeface="Arial" pitchFamily="34" charset="0"/>
                          <a:cs typeface="Arial" pitchFamily="34" charset="0"/>
                        </a:rPr>
                        <a:t>Value of ENP Mangroves </a:t>
                      </a:r>
                      <a:r>
                        <a:rPr lang="en-US" sz="1600" smtClean="0">
                          <a:effectLst/>
                          <a:latin typeface="Arial" pitchFamily="34" charset="0"/>
                          <a:cs typeface="Arial" pitchFamily="34" charset="0"/>
                        </a:rPr>
                        <a:t>($/ha)</a:t>
                      </a:r>
                      <a:endParaRPr lang="en-US" sz="1600">
                        <a:effectLst/>
                        <a:latin typeface="Arial" pitchFamily="34" charset="0"/>
                        <a:ea typeface="Calibri"/>
                        <a:cs typeface="Arial" pitchFamily="34" charset="0"/>
                      </a:endParaRPr>
                    </a:p>
                  </a:txBody>
                  <a:tcPr marL="68580" marR="68580" marT="0" marB="0"/>
                </a:tc>
              </a:tr>
              <a:tr h="594797">
                <a:tc>
                  <a:txBody>
                    <a:bodyPr/>
                    <a:lstStyle/>
                    <a:p>
                      <a:pPr marL="0" marR="0" algn="l">
                        <a:lnSpc>
                          <a:spcPct val="115000"/>
                        </a:lnSpc>
                        <a:spcBef>
                          <a:spcPts val="0"/>
                        </a:spcBef>
                        <a:spcAft>
                          <a:spcPts val="0"/>
                        </a:spcAft>
                        <a:tabLst>
                          <a:tab pos="850900" algn="l"/>
                        </a:tabLst>
                      </a:pPr>
                      <a:r>
                        <a:rPr lang="en-US" sz="1600">
                          <a:effectLst/>
                          <a:latin typeface="Arial" pitchFamily="34" charset="0"/>
                          <a:cs typeface="Arial" pitchFamily="34" charset="0"/>
                        </a:rPr>
                        <a:t>Market Price</a:t>
                      </a:r>
                      <a:endParaRPr lang="en-US" sz="160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tabLst>
                          <a:tab pos="850900" algn="l"/>
                        </a:tabLst>
                      </a:pPr>
                      <a:r>
                        <a:rPr lang="en-US" sz="1600">
                          <a:effectLst/>
                          <a:latin typeface="Arial" pitchFamily="34" charset="0"/>
                          <a:cs typeface="Arial" pitchFamily="34" charset="0"/>
                        </a:rPr>
                        <a:t>RGGI, 2010</a:t>
                      </a:r>
                      <a:endParaRPr lang="en-US" sz="16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tabLst>
                          <a:tab pos="850900" algn="l"/>
                        </a:tabLst>
                      </a:pPr>
                      <a:r>
                        <a:rPr lang="en-US" sz="1600">
                          <a:effectLst/>
                          <a:latin typeface="Arial" pitchFamily="34" charset="0"/>
                          <a:cs typeface="Arial" pitchFamily="34" charset="0"/>
                        </a:rPr>
                        <a:t>7</a:t>
                      </a:r>
                      <a:endParaRPr lang="en-US" sz="16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tabLst>
                          <a:tab pos="850900" algn="l"/>
                        </a:tabLst>
                      </a:pPr>
                      <a:r>
                        <a:rPr lang="en-US" sz="1600">
                          <a:effectLst/>
                          <a:latin typeface="Arial" pitchFamily="34" charset="0"/>
                          <a:cs typeface="Arial" pitchFamily="34" charset="0"/>
                        </a:rPr>
                        <a:t>50,008</a:t>
                      </a:r>
                      <a:endParaRPr lang="en-US" sz="1600">
                        <a:effectLst/>
                        <a:latin typeface="Arial" pitchFamily="34" charset="0"/>
                        <a:ea typeface="Calibri"/>
                        <a:cs typeface="Arial" pitchFamily="34" charset="0"/>
                      </a:endParaRPr>
                    </a:p>
                  </a:txBody>
                  <a:tcPr marL="68580" marR="68580" marT="0" marB="0" anchor="ctr"/>
                </a:tc>
              </a:tr>
              <a:tr h="1226601">
                <a:tc>
                  <a:txBody>
                    <a:bodyPr/>
                    <a:lstStyle/>
                    <a:p>
                      <a:pPr marL="0" marR="0" algn="l">
                        <a:lnSpc>
                          <a:spcPct val="115000"/>
                        </a:lnSpc>
                        <a:spcBef>
                          <a:spcPts val="0"/>
                        </a:spcBef>
                        <a:spcAft>
                          <a:spcPts val="0"/>
                        </a:spcAft>
                        <a:tabLst>
                          <a:tab pos="850900" algn="l"/>
                        </a:tabLst>
                      </a:pPr>
                      <a:r>
                        <a:rPr lang="en-US" sz="1600">
                          <a:effectLst/>
                          <a:latin typeface="Arial" pitchFamily="34" charset="0"/>
                          <a:cs typeface="Arial" pitchFamily="34" charset="0"/>
                        </a:rPr>
                        <a:t>Social Cost of Carbon</a:t>
                      </a:r>
                      <a:endParaRPr lang="en-US" sz="1600">
                        <a:effectLst/>
                        <a:latin typeface="Arial" pitchFamily="34" charset="0"/>
                        <a:ea typeface="Calibri"/>
                        <a:cs typeface="Arial" pitchFamily="34" charset="0"/>
                      </a:endParaRPr>
                    </a:p>
                  </a:txBody>
                  <a:tcPr marL="68580" marR="68580" marT="0" marB="0"/>
                </a:tc>
                <a:tc>
                  <a:txBody>
                    <a:bodyPr/>
                    <a:lstStyle/>
                    <a:p>
                      <a:pPr marL="0" marR="0">
                        <a:lnSpc>
                          <a:spcPct val="115000"/>
                        </a:lnSpc>
                        <a:spcBef>
                          <a:spcPts val="0"/>
                        </a:spcBef>
                        <a:spcAft>
                          <a:spcPts val="0"/>
                        </a:spcAft>
                        <a:tabLst>
                          <a:tab pos="850900" algn="l"/>
                        </a:tabLst>
                      </a:pPr>
                      <a:r>
                        <a:rPr lang="en-US" sz="1600">
                          <a:effectLst/>
                          <a:latin typeface="Arial" pitchFamily="34" charset="0"/>
                          <a:cs typeface="Arial" pitchFamily="34" charset="0"/>
                        </a:rPr>
                        <a:t>U.S. </a:t>
                      </a:r>
                      <a:r>
                        <a:rPr lang="en-US" sz="1600" smtClean="0">
                          <a:effectLst/>
                          <a:latin typeface="Arial" pitchFamily="34" charset="0"/>
                          <a:cs typeface="Arial" pitchFamily="34" charset="0"/>
                        </a:rPr>
                        <a:t>Government Interagency </a:t>
                      </a:r>
                      <a:r>
                        <a:rPr lang="en-US" sz="1600">
                          <a:effectLst/>
                          <a:latin typeface="Arial" pitchFamily="34" charset="0"/>
                          <a:cs typeface="Arial" pitchFamily="34" charset="0"/>
                        </a:rPr>
                        <a:t>Report, 2010</a:t>
                      </a:r>
                      <a:endParaRPr lang="en-US" sz="1600">
                        <a:effectLst/>
                        <a:latin typeface="Arial" pitchFamily="34" charset="0"/>
                        <a:ea typeface="Calibri"/>
                        <a:cs typeface="Arial" pitchFamily="34" charset="0"/>
                      </a:endParaRPr>
                    </a:p>
                  </a:txBody>
                  <a:tcPr marL="68580" marR="68580" marT="0" marB="0"/>
                </a:tc>
                <a:tc>
                  <a:txBody>
                    <a:bodyPr/>
                    <a:lstStyle/>
                    <a:p>
                      <a:pPr marL="0" marR="0" algn="ctr">
                        <a:lnSpc>
                          <a:spcPct val="115000"/>
                        </a:lnSpc>
                        <a:spcBef>
                          <a:spcPts val="0"/>
                        </a:spcBef>
                        <a:spcAft>
                          <a:spcPts val="0"/>
                        </a:spcAft>
                        <a:tabLst>
                          <a:tab pos="850900" algn="l"/>
                        </a:tabLst>
                      </a:pPr>
                      <a:r>
                        <a:rPr lang="en-US" sz="1600">
                          <a:effectLst/>
                          <a:latin typeface="Arial" pitchFamily="34" charset="0"/>
                          <a:cs typeface="Arial" pitchFamily="34" charset="0"/>
                        </a:rPr>
                        <a:t>86</a:t>
                      </a:r>
                      <a:endParaRPr lang="en-US" sz="1600">
                        <a:effectLst/>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tabLst>
                          <a:tab pos="850900" algn="l"/>
                        </a:tabLst>
                      </a:pPr>
                      <a:r>
                        <a:rPr lang="en-US" sz="1600">
                          <a:effectLst/>
                          <a:latin typeface="Arial" pitchFamily="34" charset="0"/>
                          <a:cs typeface="Arial" pitchFamily="34" charset="0"/>
                        </a:rPr>
                        <a:t>614,384</a:t>
                      </a:r>
                      <a:endParaRPr lang="en-US" sz="1600">
                        <a:effectLst/>
                        <a:latin typeface="Arial" pitchFamily="34" charset="0"/>
                        <a:ea typeface="Calibri"/>
                        <a:cs typeface="Arial" pitchFamily="34" charset="0"/>
                      </a:endParaRPr>
                    </a:p>
                  </a:txBody>
                  <a:tcPr marL="68580" marR="68580" marT="0" marB="0" anchor="ctr"/>
                </a:tc>
              </a:tr>
            </a:tbl>
          </a:graphicData>
        </a:graphic>
      </p:graphicFrame>
    </p:spTree>
    <p:extLst>
      <p:ext uri="{BB962C8B-B14F-4D97-AF65-F5344CB8AC3E}">
        <p14:creationId xmlns:p14="http://schemas.microsoft.com/office/powerpoint/2010/main" val="22719933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620000" cy="762000"/>
          </a:xfrm>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000" kern="1200"/>
              <a:t>Change in Economic Value of </a:t>
            </a:r>
            <a:r>
              <a:rPr lang="en-US" sz="2000" kern="1200" smtClean="0"/>
              <a:t>Carbon </a:t>
            </a:r>
            <a:r>
              <a:rPr lang="en-US" sz="2000" kern="1200"/>
              <a:t>Stock in </a:t>
            </a:r>
            <a:r>
              <a:rPr lang="en-US" sz="2000" kern="1200" smtClean="0"/>
              <a:t>ENP </a:t>
            </a:r>
            <a:r>
              <a:rPr lang="en-US" sz="2000" kern="1200"/>
              <a:t>Mangroves under different Sea Level Rise Scenarios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78657676"/>
              </p:ext>
            </p:extLst>
          </p:nvPr>
        </p:nvGraphicFramePr>
        <p:xfrm>
          <a:off x="304800" y="1143000"/>
          <a:ext cx="8762999" cy="4866813"/>
        </p:xfrm>
        <a:graphic>
          <a:graphicData uri="http://schemas.openxmlformats.org/drawingml/2006/table">
            <a:tbl>
              <a:tblPr firstRow="1" firstCol="1" bandRow="1">
                <a:effectLst>
                  <a:innerShdw blurRad="63500" dist="50800" dir="13500000">
                    <a:prstClr val="black">
                      <a:alpha val="50000"/>
                    </a:prstClr>
                  </a:innerShdw>
                </a:effectLst>
                <a:tableStyleId>{073A0DAA-6AF3-43AB-8588-CEC1D06C72B9}</a:tableStyleId>
              </a:tblPr>
              <a:tblGrid>
                <a:gridCol w="3520848"/>
                <a:gridCol w="1251857"/>
                <a:gridCol w="1330098"/>
                <a:gridCol w="1330098"/>
                <a:gridCol w="1330098"/>
              </a:tblGrid>
              <a:tr h="484017">
                <a:tc>
                  <a:txBody>
                    <a:bodyPr/>
                    <a:lstStyle/>
                    <a:p>
                      <a:endParaRPr lang="en-US" sz="1400">
                        <a:effectLst/>
                        <a:latin typeface="Calibri"/>
                        <a:cs typeface="Times New Roman"/>
                      </a:endParaRPr>
                    </a:p>
                  </a:txBody>
                  <a:tcPr marL="68580" marR="68580" marT="0" marB="0"/>
                </a:tc>
                <a:tc>
                  <a:txBody>
                    <a:bodyPr/>
                    <a:lstStyle/>
                    <a:p>
                      <a:pPr marL="0" marR="0" algn="ctr">
                        <a:lnSpc>
                          <a:spcPct val="100000"/>
                        </a:lnSpc>
                        <a:spcBef>
                          <a:spcPts val="0"/>
                        </a:spcBef>
                        <a:spcAft>
                          <a:spcPts val="0"/>
                        </a:spcAft>
                      </a:pPr>
                      <a:r>
                        <a:rPr lang="en-US" sz="1400" smtClean="0">
                          <a:effectLst/>
                          <a:latin typeface="Arial" pitchFamily="34" charset="0"/>
                          <a:cs typeface="Arial" pitchFamily="34" charset="0"/>
                        </a:rPr>
                        <a:t>Baseline</a:t>
                      </a:r>
                    </a:p>
                    <a:p>
                      <a:pPr marL="0" marR="0" algn="ctr">
                        <a:lnSpc>
                          <a:spcPct val="100000"/>
                        </a:lnSpc>
                        <a:spcBef>
                          <a:spcPts val="0"/>
                        </a:spcBef>
                        <a:spcAft>
                          <a:spcPts val="0"/>
                        </a:spcAft>
                      </a:pPr>
                      <a:r>
                        <a:rPr lang="en-US" sz="1400" smtClean="0">
                          <a:effectLst/>
                          <a:latin typeface="Arial" pitchFamily="34" charset="0"/>
                          <a:cs typeface="Arial" pitchFamily="34" charset="0"/>
                        </a:rPr>
                        <a:t>Year</a:t>
                      </a:r>
                      <a:endParaRPr lang="en-US" sz="1400">
                        <a:effectLst/>
                        <a:latin typeface="Arial" pitchFamily="34" charset="0"/>
                        <a:ea typeface="Calibri"/>
                        <a:cs typeface="Arial" pitchFamily="34" charset="0"/>
                      </a:endParaRPr>
                    </a:p>
                  </a:txBody>
                  <a:tcPr marL="68580" marR="68580" marT="0" marB="0"/>
                </a:tc>
                <a:tc gridSpan="3">
                  <a:txBody>
                    <a:bodyPr/>
                    <a:lstStyle/>
                    <a:p>
                      <a:pPr marL="0" marR="0" algn="ctr">
                        <a:lnSpc>
                          <a:spcPct val="200000"/>
                        </a:lnSpc>
                        <a:spcBef>
                          <a:spcPts val="0"/>
                        </a:spcBef>
                        <a:spcAft>
                          <a:spcPts val="0"/>
                        </a:spcAft>
                      </a:pPr>
                      <a:r>
                        <a:rPr lang="en-US" sz="1400">
                          <a:effectLst/>
                          <a:latin typeface="Arial" pitchFamily="34" charset="0"/>
                          <a:cs typeface="Arial" pitchFamily="34" charset="0"/>
                        </a:rPr>
                        <a:t>PROJECTED SCENARIOS</a:t>
                      </a:r>
                      <a:endParaRPr lang="en-US" sz="1400">
                        <a:effectLst/>
                        <a:latin typeface="Arial" pitchFamily="34" charset="0"/>
                        <a:ea typeface="Calibri"/>
                        <a:cs typeface="Arial" pitchFamily="34" charset="0"/>
                      </a:endParaRPr>
                    </a:p>
                  </a:txBody>
                  <a:tcPr marL="68580" marR="68580" marT="0" marB="0"/>
                </a:tc>
                <a:tc hMerge="1">
                  <a:txBody>
                    <a:bodyPr/>
                    <a:lstStyle/>
                    <a:p>
                      <a:endParaRPr lang="en-US"/>
                    </a:p>
                  </a:txBody>
                  <a:tcPr/>
                </a:tc>
                <a:tc hMerge="1">
                  <a:txBody>
                    <a:bodyPr/>
                    <a:lstStyle/>
                    <a:p>
                      <a:endParaRPr lang="en-US"/>
                    </a:p>
                  </a:txBody>
                  <a:tcPr/>
                </a:tc>
              </a:tr>
              <a:tr h="419554">
                <a:tc>
                  <a:txBody>
                    <a:bodyPr/>
                    <a:lstStyle/>
                    <a:p>
                      <a:endParaRPr lang="en-US" sz="1400">
                        <a:effectLst/>
                        <a:latin typeface="Calibri"/>
                        <a:cs typeface="Times New Roman"/>
                      </a:endParaRPr>
                    </a:p>
                  </a:txBody>
                  <a:tcPr marL="68580" marR="68580" marT="0" marB="0"/>
                </a:tc>
                <a:tc>
                  <a:txBody>
                    <a:bodyPr/>
                    <a:lstStyle/>
                    <a:p>
                      <a:pPr marL="0" marR="0" algn="ctr">
                        <a:lnSpc>
                          <a:spcPct val="200000"/>
                        </a:lnSpc>
                        <a:spcBef>
                          <a:spcPts val="0"/>
                        </a:spcBef>
                        <a:spcAft>
                          <a:spcPts val="0"/>
                        </a:spcAft>
                      </a:pPr>
                      <a:r>
                        <a:rPr lang="en-US" sz="1400">
                          <a:effectLst/>
                          <a:latin typeface="Arial" pitchFamily="34" charset="0"/>
                          <a:cs typeface="Arial" pitchFamily="34" charset="0"/>
                        </a:rPr>
                        <a:t>2010</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200000"/>
                        </a:lnSpc>
                        <a:spcBef>
                          <a:spcPts val="0"/>
                        </a:spcBef>
                        <a:spcAft>
                          <a:spcPts val="0"/>
                        </a:spcAft>
                      </a:pPr>
                      <a:r>
                        <a:rPr lang="en-US" sz="1400">
                          <a:effectLst/>
                          <a:latin typeface="Arial" pitchFamily="34" charset="0"/>
                          <a:cs typeface="Arial" pitchFamily="34" charset="0"/>
                        </a:rPr>
                        <a:t>SI, 2100</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200000"/>
                        </a:lnSpc>
                        <a:spcBef>
                          <a:spcPts val="0"/>
                        </a:spcBef>
                        <a:spcAft>
                          <a:spcPts val="0"/>
                        </a:spcAft>
                      </a:pPr>
                      <a:r>
                        <a:rPr lang="en-US" sz="1400">
                          <a:effectLst/>
                          <a:latin typeface="Arial" pitchFamily="34" charset="0"/>
                          <a:cs typeface="Arial" pitchFamily="34" charset="0"/>
                        </a:rPr>
                        <a:t>SII, 2100</a:t>
                      </a:r>
                      <a:endParaRPr lang="en-US" sz="1400">
                        <a:effectLst/>
                        <a:latin typeface="Arial" pitchFamily="34" charset="0"/>
                        <a:ea typeface="Calibri"/>
                        <a:cs typeface="Arial" pitchFamily="34" charset="0"/>
                      </a:endParaRPr>
                    </a:p>
                  </a:txBody>
                  <a:tcPr marL="68580" marR="68580" marT="0" marB="0"/>
                </a:tc>
                <a:tc>
                  <a:txBody>
                    <a:bodyPr/>
                    <a:lstStyle/>
                    <a:p>
                      <a:pPr marL="0" marR="0" algn="ctr">
                        <a:lnSpc>
                          <a:spcPct val="200000"/>
                        </a:lnSpc>
                        <a:spcBef>
                          <a:spcPts val="0"/>
                        </a:spcBef>
                        <a:spcAft>
                          <a:spcPts val="0"/>
                        </a:spcAft>
                      </a:pPr>
                      <a:r>
                        <a:rPr lang="en-US" sz="1400">
                          <a:effectLst/>
                          <a:latin typeface="Arial" pitchFamily="34" charset="0"/>
                          <a:cs typeface="Arial" pitchFamily="34" charset="0"/>
                        </a:rPr>
                        <a:t>SIII, 2100</a:t>
                      </a:r>
                      <a:endParaRPr lang="en-US" sz="1400">
                        <a:effectLst/>
                        <a:latin typeface="Arial" pitchFamily="34" charset="0"/>
                        <a:ea typeface="Calibri"/>
                        <a:cs typeface="Arial" pitchFamily="34" charset="0"/>
                      </a:endParaRPr>
                    </a:p>
                  </a:txBody>
                  <a:tcPr marL="68580" marR="68580" marT="0" marB="0"/>
                </a:tc>
              </a:tr>
              <a:tr h="419554">
                <a:tc>
                  <a:txBody>
                    <a:bodyPr/>
                    <a:lstStyle/>
                    <a:p>
                      <a:pPr marL="0" marR="0">
                        <a:lnSpc>
                          <a:spcPct val="200000"/>
                        </a:lnSpc>
                        <a:spcBef>
                          <a:spcPts val="0"/>
                        </a:spcBef>
                        <a:spcAft>
                          <a:spcPts val="0"/>
                        </a:spcAft>
                      </a:pPr>
                      <a:r>
                        <a:rPr lang="en-US" sz="1400" b="1">
                          <a:effectLst/>
                          <a:latin typeface="Arial" pitchFamily="34" charset="0"/>
                          <a:cs typeface="Arial" pitchFamily="34" charset="0"/>
                        </a:rPr>
                        <a:t>Estimated Sea Level Rise (IPCC) (m)</a:t>
                      </a:r>
                      <a:endParaRPr lang="en-US" sz="1400" b="1">
                        <a:effectLst/>
                        <a:latin typeface="Arial" pitchFamily="34" charset="0"/>
                        <a:ea typeface="Calibri"/>
                        <a:cs typeface="Arial" pitchFamily="34" charset="0"/>
                      </a:endParaRPr>
                    </a:p>
                  </a:txBody>
                  <a:tcPr marL="68580" marR="68580" marT="0" marB="0"/>
                </a:tc>
                <a:tc>
                  <a:txBody>
                    <a:bodyPr/>
                    <a:lstStyle/>
                    <a:p>
                      <a:pPr marL="0" marR="0" algn="ctr" defTabSz="914400" rtl="0" eaLnBrk="1" latinLnBrk="0" hangingPunct="1">
                        <a:lnSpc>
                          <a:spcPct val="200000"/>
                        </a:lnSpc>
                        <a:spcBef>
                          <a:spcPts val="0"/>
                        </a:spcBef>
                        <a:spcAft>
                          <a:spcPts val="0"/>
                        </a:spcAft>
                      </a:pPr>
                      <a:r>
                        <a:rPr lang="en-US" sz="1400" b="0" kern="1200">
                          <a:solidFill>
                            <a:schemeClr val="tx1"/>
                          </a:solidFill>
                          <a:effectLst/>
                          <a:latin typeface="Arial" pitchFamily="34" charset="0"/>
                          <a:ea typeface="+mn-ea"/>
                          <a:cs typeface="Arial" pitchFamily="34" charset="0"/>
                        </a:rPr>
                        <a:t> </a:t>
                      </a:r>
                    </a:p>
                  </a:txBody>
                  <a:tcPr marL="68580" marR="68580" marT="0" marB="0" anchor="ctr"/>
                </a:tc>
                <a:tc>
                  <a:txBody>
                    <a:bodyPr/>
                    <a:lstStyle/>
                    <a:p>
                      <a:pPr marL="0" marR="0" algn="ctr" defTabSz="914400" rtl="0" eaLnBrk="1" latinLnBrk="0" hangingPunct="1">
                        <a:lnSpc>
                          <a:spcPct val="200000"/>
                        </a:lnSpc>
                        <a:spcBef>
                          <a:spcPts val="0"/>
                        </a:spcBef>
                        <a:spcAft>
                          <a:spcPts val="0"/>
                        </a:spcAft>
                      </a:pPr>
                      <a:r>
                        <a:rPr lang="en-US" sz="1400" b="0" kern="1200">
                          <a:solidFill>
                            <a:schemeClr val="tx1"/>
                          </a:solidFill>
                          <a:effectLst/>
                          <a:latin typeface="Arial" pitchFamily="34" charset="0"/>
                          <a:ea typeface="+mn-ea"/>
                          <a:cs typeface="Arial" pitchFamily="34" charset="0"/>
                        </a:rPr>
                        <a:t>0.2 </a:t>
                      </a:r>
                    </a:p>
                  </a:txBody>
                  <a:tcPr marL="68580" marR="68580" marT="0" marB="0" anchor="ctr"/>
                </a:tc>
                <a:tc>
                  <a:txBody>
                    <a:bodyPr/>
                    <a:lstStyle/>
                    <a:p>
                      <a:pPr marL="0" marR="0" algn="ctr" defTabSz="914400" rtl="0" eaLnBrk="1" latinLnBrk="0" hangingPunct="1">
                        <a:lnSpc>
                          <a:spcPct val="200000"/>
                        </a:lnSpc>
                        <a:spcBef>
                          <a:spcPts val="0"/>
                        </a:spcBef>
                        <a:spcAft>
                          <a:spcPts val="0"/>
                        </a:spcAft>
                      </a:pPr>
                      <a:r>
                        <a:rPr lang="en-US" sz="1400" b="0" kern="1200">
                          <a:solidFill>
                            <a:schemeClr val="tx1"/>
                          </a:solidFill>
                          <a:effectLst/>
                          <a:latin typeface="Arial" pitchFamily="34" charset="0"/>
                          <a:ea typeface="+mn-ea"/>
                          <a:cs typeface="Arial" pitchFamily="34" charset="0"/>
                        </a:rPr>
                        <a:t>0.38 </a:t>
                      </a:r>
                    </a:p>
                  </a:txBody>
                  <a:tcPr marL="68580" marR="68580" marT="0" marB="0" anchor="ctr"/>
                </a:tc>
                <a:tc>
                  <a:txBody>
                    <a:bodyPr/>
                    <a:lstStyle/>
                    <a:p>
                      <a:pPr marL="0" marR="0" algn="ctr" defTabSz="914400" rtl="0" eaLnBrk="1" latinLnBrk="0" hangingPunct="1">
                        <a:lnSpc>
                          <a:spcPct val="200000"/>
                        </a:lnSpc>
                        <a:spcBef>
                          <a:spcPts val="0"/>
                        </a:spcBef>
                        <a:spcAft>
                          <a:spcPts val="0"/>
                        </a:spcAft>
                      </a:pPr>
                      <a:r>
                        <a:rPr lang="en-US" sz="1400" b="0" kern="1200">
                          <a:solidFill>
                            <a:schemeClr val="tx1"/>
                          </a:solidFill>
                          <a:effectLst/>
                          <a:latin typeface="Arial" pitchFamily="34" charset="0"/>
                          <a:ea typeface="+mn-ea"/>
                          <a:cs typeface="Arial" pitchFamily="34" charset="0"/>
                        </a:rPr>
                        <a:t>0.56</a:t>
                      </a:r>
                    </a:p>
                  </a:txBody>
                  <a:tcPr marL="68580" marR="68580" marT="0" marB="0" anchor="ctr"/>
                </a:tc>
              </a:tr>
              <a:tr h="419554">
                <a:tc>
                  <a:txBody>
                    <a:bodyPr/>
                    <a:lstStyle/>
                    <a:p>
                      <a:pPr marL="0" marR="0">
                        <a:lnSpc>
                          <a:spcPct val="150000"/>
                        </a:lnSpc>
                        <a:spcBef>
                          <a:spcPts val="0"/>
                        </a:spcBef>
                        <a:spcAft>
                          <a:spcPts val="0"/>
                        </a:spcAft>
                      </a:pPr>
                      <a:r>
                        <a:rPr lang="en-US" sz="1400" b="0">
                          <a:effectLst/>
                          <a:latin typeface="Arial" pitchFamily="34" charset="0"/>
                          <a:cs typeface="Arial" pitchFamily="34" charset="0"/>
                        </a:rPr>
                        <a:t>Total C Stock In ENP mangroves(Mg C or tC)</a:t>
                      </a:r>
                      <a:endParaRPr lang="en-US" sz="1400" b="0">
                        <a:effectLst/>
                        <a:latin typeface="Arial" pitchFamily="34" charset="0"/>
                        <a:ea typeface="Calibri"/>
                        <a:cs typeface="Arial" pitchFamily="34" charset="0"/>
                      </a:endParaRPr>
                    </a:p>
                  </a:txBody>
                  <a:tcPr marL="68580" marR="68580" marT="0" marB="0"/>
                </a:tc>
                <a:tc>
                  <a:txBody>
                    <a:bodyPr/>
                    <a:lstStyle/>
                    <a:p>
                      <a:pPr marL="0" marR="0" algn="ctr">
                        <a:lnSpc>
                          <a:spcPct val="200000"/>
                        </a:lnSpc>
                        <a:spcBef>
                          <a:spcPts val="0"/>
                        </a:spcBef>
                        <a:spcAft>
                          <a:spcPts val="0"/>
                        </a:spcAft>
                      </a:pPr>
                      <a:r>
                        <a:rPr lang="en-US" sz="1400" smtClean="0">
                          <a:effectLst/>
                          <a:latin typeface="Arial" pitchFamily="34" charset="0"/>
                          <a:cs typeface="Arial" pitchFamily="34" charset="0"/>
                        </a:rPr>
                        <a:t>990,724,732</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200000"/>
                        </a:lnSpc>
                        <a:spcBef>
                          <a:spcPts val="0"/>
                        </a:spcBef>
                        <a:spcAft>
                          <a:spcPts val="0"/>
                        </a:spcAft>
                      </a:pPr>
                      <a:r>
                        <a:rPr lang="en-US" sz="1400" smtClean="0">
                          <a:effectLst/>
                          <a:latin typeface="Arial" pitchFamily="34" charset="0"/>
                          <a:cs typeface="Arial" pitchFamily="34" charset="0"/>
                        </a:rPr>
                        <a:t>995,</a:t>
                      </a:r>
                      <a:r>
                        <a:rPr lang="en-US" sz="1400" baseline="0" smtClean="0">
                          <a:effectLst/>
                          <a:latin typeface="Arial" pitchFamily="34" charset="0"/>
                          <a:cs typeface="Arial" pitchFamily="34" charset="0"/>
                        </a:rPr>
                        <a:t>819,332</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200000"/>
                        </a:lnSpc>
                        <a:spcBef>
                          <a:spcPts val="0"/>
                        </a:spcBef>
                        <a:spcAft>
                          <a:spcPts val="0"/>
                        </a:spcAft>
                      </a:pPr>
                      <a:r>
                        <a:rPr lang="en-US" sz="1400" smtClean="0">
                          <a:effectLst/>
                          <a:latin typeface="Arial" pitchFamily="34" charset="0"/>
                          <a:cs typeface="Arial" pitchFamily="34" charset="0"/>
                        </a:rPr>
                        <a:t>1,000,269,232</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200000"/>
                        </a:lnSpc>
                        <a:spcBef>
                          <a:spcPts val="0"/>
                        </a:spcBef>
                        <a:spcAft>
                          <a:spcPts val="0"/>
                        </a:spcAft>
                      </a:pPr>
                      <a:r>
                        <a:rPr lang="en-US" sz="1400">
                          <a:effectLst/>
                          <a:latin typeface="Arial" pitchFamily="34" charset="0"/>
                          <a:cs typeface="Arial" pitchFamily="34" charset="0"/>
                        </a:rPr>
                        <a:t>1,006,632,232</a:t>
                      </a:r>
                      <a:endParaRPr lang="en-US" sz="1400">
                        <a:effectLst/>
                        <a:latin typeface="Arial" pitchFamily="34" charset="0"/>
                        <a:ea typeface="Calibri"/>
                        <a:cs typeface="Arial" pitchFamily="34" charset="0"/>
                      </a:endParaRPr>
                    </a:p>
                  </a:txBody>
                  <a:tcPr marL="68580" marR="68580" marT="0" marB="0" anchor="ctr"/>
                </a:tc>
              </a:tr>
              <a:tr h="419554">
                <a:tc>
                  <a:txBody>
                    <a:bodyPr/>
                    <a:lstStyle/>
                    <a:p>
                      <a:pPr marL="0" marR="0">
                        <a:lnSpc>
                          <a:spcPct val="200000"/>
                        </a:lnSpc>
                        <a:spcBef>
                          <a:spcPts val="0"/>
                        </a:spcBef>
                        <a:spcAft>
                          <a:spcPts val="0"/>
                        </a:spcAft>
                      </a:pPr>
                      <a:r>
                        <a:rPr lang="en-US" sz="1400" b="0">
                          <a:effectLst/>
                          <a:latin typeface="Arial" pitchFamily="34" charset="0"/>
                          <a:cs typeface="Arial" pitchFamily="34" charset="0"/>
                        </a:rPr>
                        <a:t>Total Area of ENP mangroves (hectares)</a:t>
                      </a:r>
                      <a:endParaRPr lang="en-US" sz="1400" b="0">
                        <a:effectLst/>
                        <a:latin typeface="Arial" pitchFamily="34" charset="0"/>
                        <a:ea typeface="Calibri"/>
                        <a:cs typeface="Arial" pitchFamily="34" charset="0"/>
                      </a:endParaRPr>
                    </a:p>
                  </a:txBody>
                  <a:tcPr marL="68580" marR="68580" marT="0" marB="0"/>
                </a:tc>
                <a:tc>
                  <a:txBody>
                    <a:bodyPr/>
                    <a:lstStyle/>
                    <a:p>
                      <a:pPr marL="0" marR="0" algn="ctr">
                        <a:lnSpc>
                          <a:spcPct val="200000"/>
                        </a:lnSpc>
                        <a:spcBef>
                          <a:spcPts val="0"/>
                        </a:spcBef>
                        <a:spcAft>
                          <a:spcPts val="0"/>
                        </a:spcAft>
                      </a:pPr>
                      <a:r>
                        <a:rPr lang="en-US" sz="1400">
                          <a:effectLst/>
                          <a:latin typeface="Arial" pitchFamily="34" charset="0"/>
                          <a:cs typeface="Arial" pitchFamily="34" charset="0"/>
                        </a:rPr>
                        <a:t>144,447</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200000"/>
                        </a:lnSpc>
                        <a:spcBef>
                          <a:spcPts val="0"/>
                        </a:spcBef>
                        <a:spcAft>
                          <a:spcPts val="0"/>
                        </a:spcAft>
                      </a:pPr>
                      <a:r>
                        <a:rPr lang="en-US" sz="1400">
                          <a:effectLst/>
                          <a:latin typeface="Arial" pitchFamily="34" charset="0"/>
                          <a:cs typeface="Arial" pitchFamily="34" charset="0"/>
                        </a:rPr>
                        <a:t>194,447</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200000"/>
                        </a:lnSpc>
                        <a:spcBef>
                          <a:spcPts val="0"/>
                        </a:spcBef>
                        <a:spcAft>
                          <a:spcPts val="0"/>
                        </a:spcAft>
                      </a:pPr>
                      <a:r>
                        <a:rPr lang="en-US" sz="1400">
                          <a:effectLst/>
                          <a:latin typeface="Arial" pitchFamily="34" charset="0"/>
                          <a:cs typeface="Arial" pitchFamily="34" charset="0"/>
                        </a:rPr>
                        <a:t>234,447</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200000"/>
                        </a:lnSpc>
                        <a:spcBef>
                          <a:spcPts val="0"/>
                        </a:spcBef>
                        <a:spcAft>
                          <a:spcPts val="0"/>
                        </a:spcAft>
                      </a:pPr>
                      <a:r>
                        <a:rPr lang="en-US" sz="1400">
                          <a:effectLst/>
                          <a:latin typeface="Arial" pitchFamily="34" charset="0"/>
                          <a:cs typeface="Arial" pitchFamily="34" charset="0"/>
                        </a:rPr>
                        <a:t>294,447</a:t>
                      </a:r>
                      <a:endParaRPr lang="en-US" sz="1400">
                        <a:effectLst/>
                        <a:latin typeface="Arial" pitchFamily="34" charset="0"/>
                        <a:ea typeface="Calibri"/>
                        <a:cs typeface="Arial" pitchFamily="34" charset="0"/>
                      </a:endParaRPr>
                    </a:p>
                  </a:txBody>
                  <a:tcPr marL="68580" marR="68580" marT="0" marB="0" anchor="ctr"/>
                </a:tc>
              </a:tr>
              <a:tr h="419554">
                <a:tc>
                  <a:txBody>
                    <a:bodyPr/>
                    <a:lstStyle/>
                    <a:p>
                      <a:pPr marL="0" marR="0">
                        <a:lnSpc>
                          <a:spcPct val="200000"/>
                        </a:lnSpc>
                        <a:spcBef>
                          <a:spcPts val="0"/>
                        </a:spcBef>
                        <a:spcAft>
                          <a:spcPts val="0"/>
                        </a:spcAft>
                      </a:pPr>
                      <a:r>
                        <a:rPr lang="en-US" sz="1400" b="0">
                          <a:effectLst/>
                          <a:latin typeface="Arial" pitchFamily="34" charset="0"/>
                          <a:cs typeface="Arial" pitchFamily="34" charset="0"/>
                        </a:rPr>
                        <a:t>Market price ($/tC) (RGGI) </a:t>
                      </a:r>
                      <a:endParaRPr lang="en-US" sz="1400" b="0">
                        <a:effectLst/>
                        <a:latin typeface="Arial" pitchFamily="34" charset="0"/>
                        <a:ea typeface="Calibri"/>
                        <a:cs typeface="Arial" pitchFamily="34" charset="0"/>
                      </a:endParaRPr>
                    </a:p>
                  </a:txBody>
                  <a:tcPr marL="68580" marR="68580" marT="0" marB="0"/>
                </a:tc>
                <a:tc>
                  <a:txBody>
                    <a:bodyPr/>
                    <a:lstStyle/>
                    <a:p>
                      <a:pPr marL="0" marR="0" algn="ctr">
                        <a:lnSpc>
                          <a:spcPct val="200000"/>
                        </a:lnSpc>
                        <a:spcBef>
                          <a:spcPts val="0"/>
                        </a:spcBef>
                        <a:spcAft>
                          <a:spcPts val="0"/>
                        </a:spcAft>
                      </a:pPr>
                      <a:r>
                        <a:rPr lang="en-US" sz="1400">
                          <a:effectLst/>
                          <a:latin typeface="Arial" pitchFamily="34" charset="0"/>
                          <a:cs typeface="Arial" pitchFamily="34" charset="0"/>
                        </a:rPr>
                        <a:t>7</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200000"/>
                        </a:lnSpc>
                        <a:spcBef>
                          <a:spcPts val="0"/>
                        </a:spcBef>
                        <a:spcAft>
                          <a:spcPts val="0"/>
                        </a:spcAft>
                      </a:pPr>
                      <a:r>
                        <a:rPr lang="en-US" sz="1400">
                          <a:effectLst/>
                          <a:latin typeface="Arial" pitchFamily="34" charset="0"/>
                          <a:cs typeface="Arial" pitchFamily="34" charset="0"/>
                        </a:rPr>
                        <a:t>48.17</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200000"/>
                        </a:lnSpc>
                        <a:spcBef>
                          <a:spcPts val="0"/>
                        </a:spcBef>
                        <a:spcAft>
                          <a:spcPts val="0"/>
                        </a:spcAft>
                      </a:pPr>
                      <a:r>
                        <a:rPr lang="en-US" sz="1400">
                          <a:effectLst/>
                          <a:latin typeface="Arial" pitchFamily="34" charset="0"/>
                          <a:cs typeface="Arial" pitchFamily="34" charset="0"/>
                        </a:rPr>
                        <a:t>48.17</a:t>
                      </a:r>
                      <a:endParaRPr lang="en-US" sz="1400">
                        <a:effectLst/>
                        <a:latin typeface="Arial" pitchFamily="34" charset="0"/>
                        <a:ea typeface="Calibri"/>
                        <a:cs typeface="Arial" pitchFamily="34" charset="0"/>
                      </a:endParaRPr>
                    </a:p>
                  </a:txBody>
                  <a:tcPr marL="68580" marR="68580" marT="0" marB="0" anchor="ctr"/>
                </a:tc>
                <a:tc>
                  <a:txBody>
                    <a:bodyPr/>
                    <a:lstStyle/>
                    <a:p>
                      <a:pPr marL="0" marR="0" algn="ctr">
                        <a:lnSpc>
                          <a:spcPct val="200000"/>
                        </a:lnSpc>
                        <a:spcBef>
                          <a:spcPts val="0"/>
                        </a:spcBef>
                        <a:spcAft>
                          <a:spcPts val="0"/>
                        </a:spcAft>
                      </a:pPr>
                      <a:r>
                        <a:rPr lang="en-US" sz="1400">
                          <a:effectLst/>
                          <a:latin typeface="Arial" pitchFamily="34" charset="0"/>
                          <a:cs typeface="Arial" pitchFamily="34" charset="0"/>
                        </a:rPr>
                        <a:t>48.17</a:t>
                      </a:r>
                      <a:endParaRPr lang="en-US" sz="1400">
                        <a:effectLst/>
                        <a:latin typeface="Arial" pitchFamily="34" charset="0"/>
                        <a:ea typeface="Calibri"/>
                        <a:cs typeface="Arial" pitchFamily="34" charset="0"/>
                      </a:endParaRPr>
                    </a:p>
                  </a:txBody>
                  <a:tcPr marL="68580" marR="68580" marT="0" marB="0" anchor="ctr"/>
                </a:tc>
              </a:tr>
              <a:tr h="829743">
                <a:tc>
                  <a:txBody>
                    <a:bodyPr/>
                    <a:lstStyle/>
                    <a:p>
                      <a:pPr marL="0" marR="0">
                        <a:lnSpc>
                          <a:spcPct val="115000"/>
                        </a:lnSpc>
                        <a:spcBef>
                          <a:spcPts val="0"/>
                        </a:spcBef>
                        <a:spcAft>
                          <a:spcPts val="0"/>
                        </a:spcAft>
                      </a:pPr>
                      <a:r>
                        <a:rPr lang="en-US" sz="1400" b="0">
                          <a:effectLst/>
                          <a:latin typeface="Arial" pitchFamily="34" charset="0"/>
                          <a:cs typeface="Arial" pitchFamily="34" charset="0"/>
                        </a:rPr>
                        <a:t>Value of total C storage in ENP mangroves </a:t>
                      </a:r>
                      <a:r>
                        <a:rPr lang="en-US" sz="1400" b="0" smtClean="0">
                          <a:effectLst/>
                          <a:latin typeface="Arial" pitchFamily="34" charset="0"/>
                          <a:cs typeface="Arial" pitchFamily="34" charset="0"/>
                        </a:rPr>
                        <a:t>(billion </a:t>
                      </a:r>
                      <a:r>
                        <a:rPr lang="en-US" sz="1400" b="0">
                          <a:effectLst/>
                          <a:latin typeface="Arial" pitchFamily="34" charset="0"/>
                          <a:cs typeface="Arial" pitchFamily="34" charset="0"/>
                        </a:rPr>
                        <a:t>$) </a:t>
                      </a:r>
                      <a:r>
                        <a:rPr lang="en-US" sz="1400" b="0">
                          <a:solidFill>
                            <a:srgbClr val="FFC000"/>
                          </a:solidFill>
                          <a:effectLst/>
                          <a:latin typeface="Arial" pitchFamily="34" charset="0"/>
                          <a:cs typeface="Arial" pitchFamily="34" charset="0"/>
                        </a:rPr>
                        <a:t>Market price</a:t>
                      </a:r>
                      <a:endParaRPr lang="en-US" sz="1400" b="0">
                        <a:solidFill>
                          <a:srgbClr val="FFC000"/>
                        </a:solidFill>
                        <a:effectLst/>
                        <a:latin typeface="Arial" pitchFamily="34" charset="0"/>
                        <a:ea typeface="Calibri"/>
                        <a:cs typeface="Arial" pitchFamily="34" charset="0"/>
                      </a:endParaRPr>
                    </a:p>
                  </a:txBody>
                  <a:tcPr marL="68580" marR="68580" marT="0" marB="0"/>
                </a:tc>
                <a:tc>
                  <a:txBody>
                    <a:bodyPr/>
                    <a:lstStyle/>
                    <a:p>
                      <a:pPr marL="0" marR="0" algn="ctr">
                        <a:lnSpc>
                          <a:spcPct val="200000"/>
                        </a:lnSpc>
                        <a:spcBef>
                          <a:spcPts val="0"/>
                        </a:spcBef>
                        <a:spcAft>
                          <a:spcPts val="0"/>
                        </a:spcAft>
                      </a:pPr>
                      <a:r>
                        <a:rPr lang="en-US" sz="1400" b="0" smtClean="0">
                          <a:solidFill>
                            <a:schemeClr val="tx1"/>
                          </a:solidFill>
                          <a:effectLst/>
                          <a:latin typeface="Arial" pitchFamily="34" charset="0"/>
                          <a:cs typeface="Arial" pitchFamily="34" charset="0"/>
                        </a:rPr>
                        <a:t>7</a:t>
                      </a:r>
                      <a:endParaRPr lang="en-US" sz="1400" b="0">
                        <a:solidFill>
                          <a:schemeClr val="tx1"/>
                        </a:solidFill>
                        <a:effectLst/>
                        <a:latin typeface="Arial" pitchFamily="34" charset="0"/>
                        <a:cs typeface="Arial" pitchFamily="34" charset="0"/>
                      </a:endParaRPr>
                    </a:p>
                    <a:p>
                      <a:pPr marL="0" marR="0">
                        <a:lnSpc>
                          <a:spcPct val="200000"/>
                        </a:lnSpc>
                        <a:spcBef>
                          <a:spcPts val="0"/>
                        </a:spcBef>
                        <a:spcAft>
                          <a:spcPts val="0"/>
                        </a:spcAft>
                      </a:pPr>
                      <a:r>
                        <a:rPr lang="en-US" sz="1400" b="0">
                          <a:solidFill>
                            <a:schemeClr val="tx1"/>
                          </a:solidFill>
                          <a:effectLst/>
                          <a:latin typeface="Arial" pitchFamily="34" charset="0"/>
                          <a:cs typeface="Arial" pitchFamily="34" charset="0"/>
                        </a:rPr>
                        <a:t> </a:t>
                      </a:r>
                      <a:endParaRPr lang="en-US" sz="1400" b="0">
                        <a:solidFill>
                          <a:schemeClr val="tx1"/>
                        </a:solidFill>
                        <a:effectLst/>
                        <a:latin typeface="Arial" pitchFamily="34" charset="0"/>
                        <a:ea typeface="Calibri"/>
                        <a:cs typeface="Arial" pitchFamily="34" charset="0"/>
                      </a:endParaRPr>
                    </a:p>
                  </a:txBody>
                  <a:tcPr marL="68580" marR="68580" marT="0" marB="0" anchor="c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tcPr>
                </a:tc>
                <a:tc>
                  <a:txBody>
                    <a:bodyPr/>
                    <a:lstStyle/>
                    <a:p>
                      <a:pPr marL="0" marR="0" algn="ctr">
                        <a:lnSpc>
                          <a:spcPct val="200000"/>
                        </a:lnSpc>
                        <a:spcBef>
                          <a:spcPts val="0"/>
                        </a:spcBef>
                        <a:spcAft>
                          <a:spcPts val="0"/>
                        </a:spcAft>
                      </a:pPr>
                      <a:r>
                        <a:rPr lang="en-US" sz="1400" b="0" smtClean="0">
                          <a:solidFill>
                            <a:schemeClr val="tx1"/>
                          </a:solidFill>
                          <a:effectLst/>
                          <a:latin typeface="Arial" pitchFamily="34" charset="0"/>
                          <a:cs typeface="Arial" pitchFamily="34" charset="0"/>
                        </a:rPr>
                        <a:t>47.96</a:t>
                      </a:r>
                      <a:endParaRPr lang="en-US" sz="1400" b="0">
                        <a:solidFill>
                          <a:schemeClr val="tx1"/>
                        </a:solidFill>
                        <a:effectLst/>
                        <a:latin typeface="Arial" pitchFamily="34" charset="0"/>
                        <a:cs typeface="Arial" pitchFamily="34" charset="0"/>
                      </a:endParaRPr>
                    </a:p>
                    <a:p>
                      <a:pPr marL="0" marR="0" algn="ctr">
                        <a:lnSpc>
                          <a:spcPct val="200000"/>
                        </a:lnSpc>
                        <a:spcBef>
                          <a:spcPts val="0"/>
                        </a:spcBef>
                        <a:spcAft>
                          <a:spcPts val="0"/>
                        </a:spcAft>
                      </a:pPr>
                      <a:r>
                        <a:rPr lang="en-US" sz="1400" b="0">
                          <a:solidFill>
                            <a:schemeClr val="tx1"/>
                          </a:solidFill>
                          <a:effectLst/>
                          <a:latin typeface="Arial" pitchFamily="34" charset="0"/>
                          <a:cs typeface="Arial" pitchFamily="34" charset="0"/>
                        </a:rPr>
                        <a:t> </a:t>
                      </a:r>
                      <a:endParaRPr lang="en-US" sz="1400" b="0">
                        <a:solidFill>
                          <a:schemeClr val="tx1"/>
                        </a:solidFill>
                        <a:effectLst/>
                        <a:latin typeface="Arial" pitchFamily="34" charset="0"/>
                        <a:ea typeface="Calibri"/>
                        <a:cs typeface="Arial" pitchFamily="34" charset="0"/>
                      </a:endParaRPr>
                    </a:p>
                  </a:txBody>
                  <a:tcPr marL="68580" marR="68580" marT="0" marB="0" anchor="c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tcPr>
                </a:tc>
                <a:tc>
                  <a:txBody>
                    <a:bodyPr/>
                    <a:lstStyle/>
                    <a:p>
                      <a:pPr marL="0" marR="0" algn="ctr">
                        <a:lnSpc>
                          <a:spcPct val="200000"/>
                        </a:lnSpc>
                        <a:spcBef>
                          <a:spcPts val="0"/>
                        </a:spcBef>
                        <a:spcAft>
                          <a:spcPts val="0"/>
                        </a:spcAft>
                      </a:pPr>
                      <a:r>
                        <a:rPr lang="en-US" sz="1400" b="0" smtClean="0">
                          <a:solidFill>
                            <a:schemeClr val="tx1"/>
                          </a:solidFill>
                          <a:effectLst/>
                          <a:latin typeface="Arial" pitchFamily="34" charset="0"/>
                          <a:cs typeface="Arial" pitchFamily="34" charset="0"/>
                        </a:rPr>
                        <a:t>48.18</a:t>
                      </a:r>
                      <a:endParaRPr lang="en-US" sz="1400" b="0">
                        <a:solidFill>
                          <a:schemeClr val="tx1"/>
                        </a:solidFill>
                        <a:effectLst/>
                        <a:latin typeface="Arial" pitchFamily="34" charset="0"/>
                        <a:cs typeface="Arial" pitchFamily="34" charset="0"/>
                      </a:endParaRPr>
                    </a:p>
                    <a:p>
                      <a:pPr marL="0" marR="0" algn="ctr">
                        <a:lnSpc>
                          <a:spcPct val="200000"/>
                        </a:lnSpc>
                        <a:spcBef>
                          <a:spcPts val="0"/>
                        </a:spcBef>
                        <a:spcAft>
                          <a:spcPts val="0"/>
                        </a:spcAft>
                      </a:pPr>
                      <a:r>
                        <a:rPr lang="en-US" sz="1400" b="0">
                          <a:solidFill>
                            <a:schemeClr val="tx1"/>
                          </a:solidFill>
                          <a:effectLst/>
                          <a:latin typeface="Arial" pitchFamily="34" charset="0"/>
                          <a:cs typeface="Arial" pitchFamily="34" charset="0"/>
                        </a:rPr>
                        <a:t> </a:t>
                      </a:r>
                      <a:endParaRPr lang="en-US" sz="1400" b="0">
                        <a:solidFill>
                          <a:schemeClr val="tx1"/>
                        </a:solidFill>
                        <a:effectLst/>
                        <a:latin typeface="Arial" pitchFamily="34" charset="0"/>
                        <a:ea typeface="Calibri"/>
                        <a:cs typeface="Arial" pitchFamily="34" charset="0"/>
                      </a:endParaRPr>
                    </a:p>
                  </a:txBody>
                  <a:tcPr marL="68580" marR="68580" marT="0" marB="0" anchor="c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tcPr>
                </a:tc>
                <a:tc>
                  <a:txBody>
                    <a:bodyPr/>
                    <a:lstStyle/>
                    <a:p>
                      <a:pPr marL="0" marR="0" algn="ctr">
                        <a:lnSpc>
                          <a:spcPct val="200000"/>
                        </a:lnSpc>
                        <a:spcBef>
                          <a:spcPts val="0"/>
                        </a:spcBef>
                        <a:spcAft>
                          <a:spcPts val="0"/>
                        </a:spcAft>
                      </a:pPr>
                      <a:r>
                        <a:rPr lang="en-US" sz="1400" b="0" smtClean="0">
                          <a:solidFill>
                            <a:schemeClr val="tx1"/>
                          </a:solidFill>
                          <a:effectLst/>
                          <a:latin typeface="Arial" pitchFamily="34" charset="0"/>
                          <a:cs typeface="Arial" pitchFamily="34" charset="0"/>
                        </a:rPr>
                        <a:t>48.48</a:t>
                      </a:r>
                      <a:endParaRPr lang="en-US" sz="1400" b="0">
                        <a:solidFill>
                          <a:schemeClr val="tx1"/>
                        </a:solidFill>
                        <a:effectLst/>
                        <a:latin typeface="Arial" pitchFamily="34" charset="0"/>
                        <a:cs typeface="Arial" pitchFamily="34" charset="0"/>
                      </a:endParaRPr>
                    </a:p>
                    <a:p>
                      <a:pPr marL="0" marR="0">
                        <a:lnSpc>
                          <a:spcPct val="200000"/>
                        </a:lnSpc>
                        <a:spcBef>
                          <a:spcPts val="0"/>
                        </a:spcBef>
                        <a:spcAft>
                          <a:spcPts val="0"/>
                        </a:spcAft>
                      </a:pPr>
                      <a:r>
                        <a:rPr lang="en-US" sz="1400" b="0">
                          <a:solidFill>
                            <a:schemeClr val="tx1"/>
                          </a:solidFill>
                          <a:effectLst/>
                          <a:latin typeface="Arial" pitchFamily="34" charset="0"/>
                          <a:cs typeface="Arial" pitchFamily="34" charset="0"/>
                        </a:rPr>
                        <a:t> </a:t>
                      </a:r>
                      <a:endParaRPr lang="en-US" sz="1400" b="0">
                        <a:solidFill>
                          <a:schemeClr val="tx1"/>
                        </a:solidFill>
                        <a:effectLst/>
                        <a:latin typeface="Arial" pitchFamily="34" charset="0"/>
                        <a:ea typeface="Calibri"/>
                        <a:cs typeface="Arial" pitchFamily="34" charset="0"/>
                      </a:endParaRPr>
                    </a:p>
                  </a:txBody>
                  <a:tcPr marL="68580" marR="68580" marT="0" marB="0" anchor="c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tcPr>
                </a:tc>
              </a:tr>
              <a:tr h="419554">
                <a:tc>
                  <a:txBody>
                    <a:bodyPr/>
                    <a:lstStyle/>
                    <a:p>
                      <a:pPr marL="0" marR="0">
                        <a:lnSpc>
                          <a:spcPct val="115000"/>
                        </a:lnSpc>
                        <a:spcBef>
                          <a:spcPts val="0"/>
                        </a:spcBef>
                        <a:spcAft>
                          <a:spcPts val="0"/>
                        </a:spcAft>
                      </a:pPr>
                      <a:r>
                        <a:rPr lang="en-US" sz="1400" b="0">
                          <a:effectLst/>
                          <a:latin typeface="Arial" pitchFamily="34" charset="0"/>
                          <a:cs typeface="Arial" pitchFamily="34" charset="0"/>
                        </a:rPr>
                        <a:t>Social Cost of Carbon ($/tC</a:t>
                      </a:r>
                      <a:r>
                        <a:rPr lang="en-US" sz="1400" b="0" smtClean="0">
                          <a:effectLst/>
                          <a:latin typeface="Arial" pitchFamily="34" charset="0"/>
                          <a:cs typeface="Arial" pitchFamily="34" charset="0"/>
                        </a:rPr>
                        <a:t>)</a:t>
                      </a:r>
                      <a:endParaRPr lang="en-US" sz="1400" b="0">
                        <a:effectLst/>
                        <a:latin typeface="Arial" pitchFamily="34" charset="0"/>
                        <a:ea typeface="Calibri"/>
                        <a:cs typeface="Arial" pitchFamily="34" charset="0"/>
                      </a:endParaRPr>
                    </a:p>
                  </a:txBody>
                  <a:tcPr marL="68580" marR="68580" marT="0" marB="0"/>
                </a:tc>
                <a:tc>
                  <a:txBody>
                    <a:bodyPr/>
                    <a:lstStyle/>
                    <a:p>
                      <a:pPr marL="0" marR="0" algn="ctr">
                        <a:lnSpc>
                          <a:spcPct val="200000"/>
                        </a:lnSpc>
                        <a:spcBef>
                          <a:spcPts val="0"/>
                        </a:spcBef>
                        <a:spcAft>
                          <a:spcPts val="0"/>
                        </a:spcAft>
                      </a:pPr>
                      <a:r>
                        <a:rPr lang="en-US" sz="1400" b="0">
                          <a:effectLst/>
                          <a:latin typeface="Arial" pitchFamily="34" charset="0"/>
                          <a:cs typeface="Arial" pitchFamily="34" charset="0"/>
                        </a:rPr>
                        <a:t>85.82</a:t>
                      </a:r>
                      <a:endParaRPr lang="en-US" sz="1400" b="0">
                        <a:effectLst/>
                        <a:latin typeface="Arial" pitchFamily="34" charset="0"/>
                        <a:ea typeface="Calibri"/>
                        <a:cs typeface="Arial" pitchFamily="34" charset="0"/>
                      </a:endParaRPr>
                    </a:p>
                  </a:txBody>
                  <a:tcPr marL="68580" marR="68580" marT="0" marB="0" anchor="ctr"/>
                </a:tc>
                <a:tc>
                  <a:txBody>
                    <a:bodyPr/>
                    <a:lstStyle/>
                    <a:p>
                      <a:pPr marL="0" marR="0" algn="ctr">
                        <a:lnSpc>
                          <a:spcPct val="200000"/>
                        </a:lnSpc>
                        <a:spcBef>
                          <a:spcPts val="0"/>
                        </a:spcBef>
                        <a:spcAft>
                          <a:spcPts val="0"/>
                        </a:spcAft>
                      </a:pPr>
                      <a:r>
                        <a:rPr lang="en-US" sz="1400" b="0">
                          <a:effectLst/>
                          <a:latin typeface="Arial" pitchFamily="34" charset="0"/>
                          <a:cs typeface="Arial" pitchFamily="34" charset="0"/>
                        </a:rPr>
                        <a:t>301.41</a:t>
                      </a:r>
                      <a:endParaRPr lang="en-US" sz="1400" b="0">
                        <a:effectLst/>
                        <a:latin typeface="Arial" pitchFamily="34" charset="0"/>
                        <a:ea typeface="Calibri"/>
                        <a:cs typeface="Arial" pitchFamily="34" charset="0"/>
                      </a:endParaRPr>
                    </a:p>
                  </a:txBody>
                  <a:tcPr marL="68580" marR="68580" marT="0" marB="0" anchor="ctr"/>
                </a:tc>
                <a:tc>
                  <a:txBody>
                    <a:bodyPr/>
                    <a:lstStyle/>
                    <a:p>
                      <a:pPr marL="0" marR="0" algn="ctr">
                        <a:lnSpc>
                          <a:spcPct val="200000"/>
                        </a:lnSpc>
                        <a:spcBef>
                          <a:spcPts val="0"/>
                        </a:spcBef>
                        <a:spcAft>
                          <a:spcPts val="0"/>
                        </a:spcAft>
                      </a:pPr>
                      <a:r>
                        <a:rPr lang="en-US" sz="1400" b="0">
                          <a:effectLst/>
                          <a:latin typeface="Arial" pitchFamily="34" charset="0"/>
                          <a:cs typeface="Arial" pitchFamily="34" charset="0"/>
                        </a:rPr>
                        <a:t>301.41</a:t>
                      </a:r>
                      <a:endParaRPr lang="en-US" sz="1400" b="0">
                        <a:effectLst/>
                        <a:latin typeface="Arial" pitchFamily="34" charset="0"/>
                        <a:ea typeface="Calibri"/>
                        <a:cs typeface="Arial" pitchFamily="34" charset="0"/>
                      </a:endParaRPr>
                    </a:p>
                  </a:txBody>
                  <a:tcPr marL="68580" marR="68580" marT="0" marB="0" anchor="ctr"/>
                </a:tc>
                <a:tc>
                  <a:txBody>
                    <a:bodyPr/>
                    <a:lstStyle/>
                    <a:p>
                      <a:pPr marL="0" marR="0" algn="ctr">
                        <a:lnSpc>
                          <a:spcPct val="200000"/>
                        </a:lnSpc>
                        <a:spcBef>
                          <a:spcPts val="0"/>
                        </a:spcBef>
                        <a:spcAft>
                          <a:spcPts val="0"/>
                        </a:spcAft>
                      </a:pPr>
                      <a:r>
                        <a:rPr lang="en-US" sz="1400" b="0">
                          <a:effectLst/>
                          <a:latin typeface="Arial" pitchFamily="34" charset="0"/>
                          <a:cs typeface="Arial" pitchFamily="34" charset="0"/>
                        </a:rPr>
                        <a:t>301.41</a:t>
                      </a:r>
                      <a:endParaRPr lang="en-US" sz="1400" b="0">
                        <a:effectLst/>
                        <a:latin typeface="Arial" pitchFamily="34" charset="0"/>
                        <a:ea typeface="Calibri"/>
                        <a:cs typeface="Arial" pitchFamily="34" charset="0"/>
                      </a:endParaRPr>
                    </a:p>
                  </a:txBody>
                  <a:tcPr marL="68580" marR="68580" marT="0" marB="0" anchor="ctr"/>
                </a:tc>
              </a:tr>
              <a:tr h="854763">
                <a:tc>
                  <a:txBody>
                    <a:bodyPr/>
                    <a:lstStyle/>
                    <a:p>
                      <a:pPr marL="0" marR="0">
                        <a:lnSpc>
                          <a:spcPct val="115000"/>
                        </a:lnSpc>
                        <a:spcBef>
                          <a:spcPts val="0"/>
                        </a:spcBef>
                        <a:spcAft>
                          <a:spcPts val="0"/>
                        </a:spcAft>
                      </a:pPr>
                      <a:r>
                        <a:rPr lang="en-US" sz="1400">
                          <a:effectLst/>
                          <a:latin typeface="Arial" pitchFamily="34" charset="0"/>
                          <a:cs typeface="Arial" pitchFamily="34" charset="0"/>
                        </a:rPr>
                        <a:t>Value of total C storage in ENP mangroves </a:t>
                      </a:r>
                      <a:r>
                        <a:rPr lang="en-US" sz="1400" smtClean="0">
                          <a:effectLst/>
                          <a:latin typeface="Arial" pitchFamily="34" charset="0"/>
                          <a:cs typeface="Arial" pitchFamily="34" charset="0"/>
                        </a:rPr>
                        <a:t>(billion </a:t>
                      </a:r>
                      <a:r>
                        <a:rPr lang="en-US" sz="1400">
                          <a:effectLst/>
                          <a:latin typeface="Arial" pitchFamily="34" charset="0"/>
                          <a:cs typeface="Arial" pitchFamily="34" charset="0"/>
                        </a:rPr>
                        <a:t>$) </a:t>
                      </a:r>
                      <a:r>
                        <a:rPr lang="en-US" sz="1400">
                          <a:solidFill>
                            <a:srgbClr val="FFC000"/>
                          </a:solidFill>
                          <a:effectLst/>
                          <a:latin typeface="Arial" pitchFamily="34" charset="0"/>
                          <a:cs typeface="Arial" pitchFamily="34" charset="0"/>
                        </a:rPr>
                        <a:t>SCC</a:t>
                      </a:r>
                      <a:endParaRPr lang="en-US" sz="1400">
                        <a:solidFill>
                          <a:srgbClr val="FFC000"/>
                        </a:solidFill>
                        <a:effectLst/>
                        <a:latin typeface="Arial" pitchFamily="34" charset="0"/>
                        <a:ea typeface="Calibri"/>
                        <a:cs typeface="Arial" pitchFamily="34" charset="0"/>
                      </a:endParaRPr>
                    </a:p>
                  </a:txBody>
                  <a:tcPr marL="68580" marR="68580" marT="0" marB="0"/>
                </a:tc>
                <a:tc>
                  <a:txBody>
                    <a:bodyPr/>
                    <a:lstStyle/>
                    <a:p>
                      <a:pPr marL="0" marR="0" algn="ctr">
                        <a:lnSpc>
                          <a:spcPct val="200000"/>
                        </a:lnSpc>
                        <a:spcBef>
                          <a:spcPts val="0"/>
                        </a:spcBef>
                        <a:spcAft>
                          <a:spcPts val="0"/>
                        </a:spcAft>
                      </a:pPr>
                      <a:r>
                        <a:rPr lang="en-US" sz="1400" b="1" smtClean="0">
                          <a:effectLst/>
                          <a:latin typeface="Arial" pitchFamily="34" charset="0"/>
                          <a:cs typeface="Arial" pitchFamily="34" charset="0"/>
                        </a:rPr>
                        <a:t>85.02</a:t>
                      </a:r>
                      <a:endParaRPr lang="en-US" sz="1400" b="1">
                        <a:effectLst/>
                        <a:latin typeface="Arial" pitchFamily="34" charset="0"/>
                        <a:cs typeface="Arial" pitchFamily="34" charset="0"/>
                      </a:endParaRPr>
                    </a:p>
                    <a:p>
                      <a:pPr marL="0" marR="0" algn="ctr">
                        <a:lnSpc>
                          <a:spcPct val="200000"/>
                        </a:lnSpc>
                        <a:spcBef>
                          <a:spcPts val="0"/>
                        </a:spcBef>
                        <a:spcAft>
                          <a:spcPts val="0"/>
                        </a:spcAft>
                      </a:pPr>
                      <a:r>
                        <a:rPr lang="en-US" sz="1400" b="1">
                          <a:effectLst/>
                          <a:latin typeface="Arial" pitchFamily="34" charset="0"/>
                          <a:cs typeface="Arial" pitchFamily="34" charset="0"/>
                        </a:rPr>
                        <a:t> </a:t>
                      </a:r>
                      <a:endParaRPr lang="en-US" sz="1400" b="1">
                        <a:effectLst/>
                        <a:latin typeface="Arial" pitchFamily="34" charset="0"/>
                        <a:ea typeface="Calibri"/>
                        <a:cs typeface="Arial" pitchFamily="34" charset="0"/>
                      </a:endParaRPr>
                    </a:p>
                  </a:txBody>
                  <a:tcPr marL="68580" marR="68580" marT="0" marB="0" anchor="c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tcPr>
                </a:tc>
                <a:tc>
                  <a:txBody>
                    <a:bodyPr/>
                    <a:lstStyle/>
                    <a:p>
                      <a:pPr marL="0" marR="0" algn="ctr">
                        <a:lnSpc>
                          <a:spcPct val="200000"/>
                        </a:lnSpc>
                        <a:spcBef>
                          <a:spcPts val="0"/>
                        </a:spcBef>
                        <a:spcAft>
                          <a:spcPts val="0"/>
                        </a:spcAft>
                      </a:pPr>
                      <a:r>
                        <a:rPr lang="en-US" sz="1400" b="1" smtClean="0">
                          <a:effectLst/>
                          <a:latin typeface="Arial" pitchFamily="34" charset="0"/>
                          <a:cs typeface="Arial" pitchFamily="34" charset="0"/>
                        </a:rPr>
                        <a:t>300</a:t>
                      </a:r>
                      <a:r>
                        <a:rPr lang="en-US" sz="1400" b="1">
                          <a:effectLst/>
                          <a:latin typeface="Arial" pitchFamily="34" charset="0"/>
                          <a:cs typeface="Arial" pitchFamily="34" charset="0"/>
                        </a:rPr>
                        <a:t> </a:t>
                      </a:r>
                      <a:endParaRPr lang="en-US" sz="1400" b="1">
                        <a:effectLst/>
                        <a:latin typeface="Arial" pitchFamily="34" charset="0"/>
                        <a:ea typeface="Calibri"/>
                        <a:cs typeface="Arial" pitchFamily="34" charset="0"/>
                      </a:endParaRPr>
                    </a:p>
                  </a:txBody>
                  <a:tcPr marL="68580" marR="68580" marT="0" marB="457200" anchor="c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tcPr>
                </a:tc>
                <a:tc>
                  <a:txBody>
                    <a:bodyPr/>
                    <a:lstStyle/>
                    <a:p>
                      <a:pPr marL="0" marR="0" algn="ctr">
                        <a:lnSpc>
                          <a:spcPct val="200000"/>
                        </a:lnSpc>
                        <a:spcBef>
                          <a:spcPts val="0"/>
                        </a:spcBef>
                        <a:spcAft>
                          <a:spcPts val="0"/>
                        </a:spcAft>
                      </a:pPr>
                      <a:r>
                        <a:rPr lang="en-US" sz="1400" b="1" smtClean="0">
                          <a:effectLst/>
                          <a:latin typeface="Arial" pitchFamily="34" charset="0"/>
                          <a:cs typeface="Arial" pitchFamily="34" charset="0"/>
                        </a:rPr>
                        <a:t>301</a:t>
                      </a:r>
                      <a:endParaRPr lang="en-US" sz="1400" b="1">
                        <a:effectLst/>
                        <a:latin typeface="Arial" pitchFamily="34" charset="0"/>
                        <a:cs typeface="Arial" pitchFamily="34" charset="0"/>
                      </a:endParaRPr>
                    </a:p>
                    <a:p>
                      <a:pPr marL="0" marR="0" algn="ctr">
                        <a:lnSpc>
                          <a:spcPct val="200000"/>
                        </a:lnSpc>
                        <a:spcBef>
                          <a:spcPts val="0"/>
                        </a:spcBef>
                        <a:spcAft>
                          <a:spcPts val="0"/>
                        </a:spcAft>
                      </a:pPr>
                      <a:r>
                        <a:rPr lang="en-US" sz="1400" b="1">
                          <a:effectLst/>
                          <a:latin typeface="Arial" pitchFamily="34" charset="0"/>
                          <a:cs typeface="Arial" pitchFamily="34" charset="0"/>
                        </a:rPr>
                        <a:t> </a:t>
                      </a:r>
                      <a:endParaRPr lang="en-US" sz="1400" b="1">
                        <a:effectLst/>
                        <a:latin typeface="Arial" pitchFamily="34" charset="0"/>
                        <a:ea typeface="Calibri"/>
                        <a:cs typeface="Arial" pitchFamily="34" charset="0"/>
                      </a:endParaRPr>
                    </a:p>
                  </a:txBody>
                  <a:tcPr marL="68580" marR="68580" marT="0" marB="0" anchor="c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tcPr>
                </a:tc>
                <a:tc>
                  <a:txBody>
                    <a:bodyPr/>
                    <a:lstStyle/>
                    <a:p>
                      <a:pPr marL="0" marR="0" algn="ctr">
                        <a:lnSpc>
                          <a:spcPct val="200000"/>
                        </a:lnSpc>
                        <a:spcBef>
                          <a:spcPts val="0"/>
                        </a:spcBef>
                        <a:spcAft>
                          <a:spcPts val="0"/>
                        </a:spcAft>
                      </a:pPr>
                      <a:r>
                        <a:rPr lang="en-US" sz="1400" b="1" smtClean="0">
                          <a:effectLst/>
                          <a:latin typeface="Arial" pitchFamily="34" charset="0"/>
                          <a:cs typeface="Arial" pitchFamily="34" charset="0"/>
                        </a:rPr>
                        <a:t>303</a:t>
                      </a:r>
                      <a:endParaRPr lang="en-US" sz="1400" b="1">
                        <a:effectLst/>
                        <a:latin typeface="Arial" pitchFamily="34" charset="0"/>
                        <a:cs typeface="Arial" pitchFamily="34" charset="0"/>
                      </a:endParaRPr>
                    </a:p>
                    <a:p>
                      <a:pPr marL="0" marR="0" algn="ctr">
                        <a:lnSpc>
                          <a:spcPct val="200000"/>
                        </a:lnSpc>
                        <a:spcBef>
                          <a:spcPts val="0"/>
                        </a:spcBef>
                        <a:spcAft>
                          <a:spcPts val="0"/>
                        </a:spcAft>
                      </a:pPr>
                      <a:r>
                        <a:rPr lang="en-US" sz="1400" b="1">
                          <a:effectLst/>
                          <a:latin typeface="Arial" pitchFamily="34" charset="0"/>
                          <a:cs typeface="Arial" pitchFamily="34" charset="0"/>
                        </a:rPr>
                        <a:t> </a:t>
                      </a:r>
                      <a:endParaRPr lang="en-US" sz="1400" b="1">
                        <a:effectLst/>
                        <a:latin typeface="Arial" pitchFamily="34" charset="0"/>
                        <a:ea typeface="Calibri"/>
                        <a:cs typeface="Arial" pitchFamily="34" charset="0"/>
                      </a:endParaRPr>
                    </a:p>
                  </a:txBody>
                  <a:tcPr marL="68580" marR="68580" marT="0" marB="0" anchor="c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tcPr>
                </a:tc>
              </a:tr>
            </a:tbl>
          </a:graphicData>
        </a:graphic>
      </p:graphicFrame>
    </p:spTree>
    <p:extLst>
      <p:ext uri="{BB962C8B-B14F-4D97-AF65-F5344CB8AC3E}">
        <p14:creationId xmlns:p14="http://schemas.microsoft.com/office/powerpoint/2010/main" val="30307475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Fisheries Ecosystem Services</a:t>
            </a:r>
            <a:endParaRPr lang="en-US"/>
          </a:p>
        </p:txBody>
      </p:sp>
      <p:sp>
        <p:nvSpPr>
          <p:cNvPr id="3" name="Text Placeholder 2"/>
          <p:cNvSpPr>
            <a:spLocks noGrp="1"/>
          </p:cNvSpPr>
          <p:nvPr>
            <p:ph type="body" idx="1"/>
          </p:nvPr>
        </p:nvSpPr>
        <p:spPr/>
        <p:txBody>
          <a:bodyPr/>
          <a:lstStyle/>
          <a:p>
            <a:r>
              <a:rPr lang="en-US" smtClean="0"/>
              <a:t>WSC 1</a:t>
            </a:r>
            <a:endParaRPr lang="en-US"/>
          </a:p>
        </p:txBody>
      </p:sp>
    </p:spTree>
    <p:extLst>
      <p:ext uri="{BB962C8B-B14F-4D97-AF65-F5344CB8AC3E}">
        <p14:creationId xmlns:p14="http://schemas.microsoft.com/office/powerpoint/2010/main" val="12559823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sz="2400"/>
              <a:t>Conceptual framework </a:t>
            </a:r>
            <a:r>
              <a:rPr lang="en-US" sz="2400" smtClean="0"/>
              <a:t>of factors </a:t>
            </a:r>
            <a:r>
              <a:rPr lang="en-US" sz="2400"/>
              <a:t>influencing </a:t>
            </a:r>
            <a:r>
              <a:rPr lang="en-US" sz="2400" smtClean="0"/>
              <a:t>abundance and distribution of fish</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1" name="Picture 291"/>
          <p:cNvPicPr>
            <a:picLocks noChangeAspect="1" noChangeArrowheads="1"/>
          </p:cNvPicPr>
          <p:nvPr/>
        </p:nvPicPr>
        <p:blipFill>
          <a:blip r:embed="rId3">
            <a:extLst>
              <a:ext uri="{28A0092B-C50C-407E-A947-70E740481C1C}">
                <a14:useLocalDpi xmlns:a14="http://schemas.microsoft.com/office/drawing/2010/main" val="0"/>
              </a:ext>
            </a:extLst>
          </a:blip>
          <a:srcRect b="23358"/>
          <a:stretch>
            <a:fillRect/>
          </a:stretch>
        </p:blipFill>
        <p:spPr bwMode="auto">
          <a:xfrm>
            <a:off x="638070" y="2133600"/>
            <a:ext cx="8734530" cy="363494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lbow Connector 7"/>
          <p:cNvCxnSpPr/>
          <p:nvPr/>
        </p:nvCxnSpPr>
        <p:spPr bwMode="auto">
          <a:xfrm rot="10800000">
            <a:off x="1447800" y="1752600"/>
            <a:ext cx="6172200" cy="3429000"/>
          </a:xfrm>
          <a:prstGeom prst="bentConnector3">
            <a:avLst>
              <a:gd name="adj1" fmla="val 52963"/>
            </a:avLst>
          </a:prstGeom>
          <a:noFill/>
          <a:ln w="12700" cap="flat" cmpd="sng" algn="ctr">
            <a:solidFill>
              <a:srgbClr val="0000FF"/>
            </a:solidFill>
            <a:prstDash val="dash"/>
            <a:round/>
            <a:headEnd type="none" w="med" len="med"/>
            <a:tailEnd type="arrow"/>
          </a:ln>
          <a:effectLst/>
        </p:spPr>
      </p:cxnSp>
      <p:cxnSp>
        <p:nvCxnSpPr>
          <p:cNvPr id="12" name="Straight Arrow Connector 11"/>
          <p:cNvCxnSpPr/>
          <p:nvPr/>
        </p:nvCxnSpPr>
        <p:spPr bwMode="auto">
          <a:xfrm>
            <a:off x="1447799" y="1905000"/>
            <a:ext cx="0" cy="685800"/>
          </a:xfrm>
          <a:prstGeom prst="straightConnector1">
            <a:avLst/>
          </a:prstGeom>
          <a:noFill/>
          <a:ln w="12700" cap="flat" cmpd="sng" algn="ctr">
            <a:solidFill>
              <a:srgbClr val="0000FF"/>
            </a:solidFill>
            <a:prstDash val="dash"/>
            <a:round/>
            <a:headEnd type="none" w="med" len="med"/>
            <a:tailEnd type="arrow"/>
          </a:ln>
          <a:effectLst/>
        </p:spPr>
      </p:cxnSp>
    </p:spTree>
    <p:extLst>
      <p:ext uri="{BB962C8B-B14F-4D97-AF65-F5344CB8AC3E}">
        <p14:creationId xmlns:p14="http://schemas.microsoft.com/office/powerpoint/2010/main" val="7326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sz="2400"/>
              <a:t>Community structure (2004-2010) for </a:t>
            </a:r>
            <a:r>
              <a:rPr lang="en-US" sz="2400" smtClean="0"/>
              <a:t>upper </a:t>
            </a:r>
            <a:r>
              <a:rPr lang="en-US" sz="2400"/>
              <a:t>Shark River</a:t>
            </a:r>
            <a:endParaRPr lang="en-US" sz="2400" smtClean="0"/>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13" y="1004888"/>
            <a:ext cx="5870575" cy="485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62990" y="5410200"/>
            <a:ext cx="1371600" cy="646331"/>
          </a:xfrm>
          <a:prstGeom prst="rect">
            <a:avLst/>
          </a:prstGeom>
          <a:noFill/>
        </p:spPr>
        <p:txBody>
          <a:bodyPr wrap="square" rtlCol="0">
            <a:spAutoFit/>
          </a:bodyPr>
          <a:lstStyle/>
          <a:p>
            <a:pPr algn="ctr"/>
            <a:r>
              <a:rPr lang="en-US" sz="1800" smtClean="0">
                <a:solidFill>
                  <a:srgbClr val="FF0000"/>
                </a:solidFill>
              </a:rPr>
              <a:t>Key Recreational</a:t>
            </a:r>
            <a:endParaRPr lang="en-US" sz="1800">
              <a:solidFill>
                <a:srgbClr val="FF0000"/>
              </a:solidFill>
            </a:endParaRPr>
          </a:p>
        </p:txBody>
      </p:sp>
      <p:cxnSp>
        <p:nvCxnSpPr>
          <p:cNvPr id="4" name="Straight Arrow Connector 3"/>
          <p:cNvCxnSpPr>
            <a:stCxn id="6" idx="3"/>
          </p:cNvCxnSpPr>
          <p:nvPr/>
        </p:nvCxnSpPr>
        <p:spPr bwMode="auto">
          <a:xfrm flipV="1">
            <a:off x="3034590" y="4648200"/>
            <a:ext cx="623010" cy="1085166"/>
          </a:xfrm>
          <a:prstGeom prst="straightConnector1">
            <a:avLst/>
          </a:prstGeom>
          <a:noFill/>
          <a:ln w="38100" cap="flat" cmpd="sng" algn="ctr">
            <a:solidFill>
              <a:srgbClr val="FF0000"/>
            </a:solidFill>
            <a:prstDash val="solid"/>
            <a:round/>
            <a:headEnd type="none" w="med" len="med"/>
            <a:tailEnd type="arrow"/>
          </a:ln>
          <a:effectLst/>
        </p:spPr>
      </p:cxnSp>
      <p:sp>
        <p:nvSpPr>
          <p:cNvPr id="9" name="TextBox 8"/>
          <p:cNvSpPr txBox="1"/>
          <p:nvPr/>
        </p:nvSpPr>
        <p:spPr>
          <a:xfrm>
            <a:off x="7498427" y="3789635"/>
            <a:ext cx="1371600" cy="646331"/>
          </a:xfrm>
          <a:prstGeom prst="rect">
            <a:avLst/>
          </a:prstGeom>
          <a:noFill/>
        </p:spPr>
        <p:txBody>
          <a:bodyPr wrap="square" rtlCol="0">
            <a:spAutoFit/>
          </a:bodyPr>
          <a:lstStyle/>
          <a:p>
            <a:pPr algn="ctr"/>
            <a:r>
              <a:rPr lang="en-US" sz="1800" smtClean="0">
                <a:solidFill>
                  <a:srgbClr val="FF0000"/>
                </a:solidFill>
              </a:rPr>
              <a:t>Key Recreational</a:t>
            </a:r>
            <a:endParaRPr lang="en-US" sz="1800">
              <a:solidFill>
                <a:srgbClr val="FF0000"/>
              </a:solidFill>
            </a:endParaRPr>
          </a:p>
        </p:txBody>
      </p:sp>
      <p:cxnSp>
        <p:nvCxnSpPr>
          <p:cNvPr id="10" name="Straight Arrow Connector 9"/>
          <p:cNvCxnSpPr/>
          <p:nvPr/>
        </p:nvCxnSpPr>
        <p:spPr bwMode="auto">
          <a:xfrm flipH="1" flipV="1">
            <a:off x="6705601" y="3812382"/>
            <a:ext cx="914399" cy="300418"/>
          </a:xfrm>
          <a:prstGeom prst="straightConnector1">
            <a:avLst/>
          </a:prstGeom>
          <a:noFill/>
          <a:ln w="38100" cap="flat" cmpd="sng" algn="ctr">
            <a:solidFill>
              <a:srgbClr val="FF0000"/>
            </a:solidFill>
            <a:prstDash val="solid"/>
            <a:round/>
            <a:headEnd type="none" w="med" len="med"/>
            <a:tailEnd type="arrow"/>
          </a:ln>
          <a:effectLst/>
        </p:spPr>
      </p:cxnSp>
      <p:sp>
        <p:nvSpPr>
          <p:cNvPr id="11" name="TextBox 10"/>
          <p:cNvSpPr txBox="1"/>
          <p:nvPr/>
        </p:nvSpPr>
        <p:spPr>
          <a:xfrm>
            <a:off x="6781800" y="2173069"/>
            <a:ext cx="1371600" cy="646331"/>
          </a:xfrm>
          <a:prstGeom prst="rect">
            <a:avLst/>
          </a:prstGeom>
          <a:noFill/>
        </p:spPr>
        <p:txBody>
          <a:bodyPr wrap="square" rtlCol="0">
            <a:spAutoFit/>
          </a:bodyPr>
          <a:lstStyle/>
          <a:p>
            <a:pPr algn="ctr"/>
            <a:r>
              <a:rPr lang="en-US" sz="1800" smtClean="0">
                <a:solidFill>
                  <a:srgbClr val="00B050"/>
                </a:solidFill>
              </a:rPr>
              <a:t>Freshwater predators</a:t>
            </a:r>
            <a:endParaRPr lang="en-US" sz="1800">
              <a:solidFill>
                <a:srgbClr val="00B050"/>
              </a:solidFill>
            </a:endParaRPr>
          </a:p>
        </p:txBody>
      </p:sp>
      <p:sp>
        <p:nvSpPr>
          <p:cNvPr id="12" name="TextBox 11"/>
          <p:cNvSpPr txBox="1"/>
          <p:nvPr/>
        </p:nvSpPr>
        <p:spPr>
          <a:xfrm>
            <a:off x="1981200" y="1143000"/>
            <a:ext cx="1371600" cy="646331"/>
          </a:xfrm>
          <a:prstGeom prst="rect">
            <a:avLst/>
          </a:prstGeom>
          <a:noFill/>
        </p:spPr>
        <p:txBody>
          <a:bodyPr wrap="square" rtlCol="0">
            <a:spAutoFit/>
          </a:bodyPr>
          <a:lstStyle/>
          <a:p>
            <a:pPr algn="ctr"/>
            <a:r>
              <a:rPr lang="en-US" sz="1800" smtClean="0">
                <a:solidFill>
                  <a:srgbClr val="00B0F0"/>
                </a:solidFill>
              </a:rPr>
              <a:t>Estuarine prey</a:t>
            </a:r>
            <a:endParaRPr lang="en-US" sz="1800">
              <a:solidFill>
                <a:srgbClr val="00B0F0"/>
              </a:solidFill>
            </a:endParaRPr>
          </a:p>
        </p:txBody>
      </p:sp>
      <p:sp>
        <p:nvSpPr>
          <p:cNvPr id="13" name="TextBox 12"/>
          <p:cNvSpPr txBox="1"/>
          <p:nvPr/>
        </p:nvSpPr>
        <p:spPr>
          <a:xfrm>
            <a:off x="685800" y="3239869"/>
            <a:ext cx="1371600" cy="369332"/>
          </a:xfrm>
          <a:prstGeom prst="rect">
            <a:avLst/>
          </a:prstGeom>
          <a:noFill/>
        </p:spPr>
        <p:txBody>
          <a:bodyPr wrap="square" rtlCol="0">
            <a:spAutoFit/>
          </a:bodyPr>
          <a:lstStyle/>
          <a:p>
            <a:pPr algn="ctr"/>
            <a:r>
              <a:rPr lang="en-US" sz="1800" smtClean="0">
                <a:solidFill>
                  <a:srgbClr val="FFC000"/>
                </a:solidFill>
              </a:rPr>
              <a:t>Non-native</a:t>
            </a:r>
            <a:endParaRPr lang="en-US" sz="1800">
              <a:solidFill>
                <a:srgbClr val="FFC000"/>
              </a:solidFill>
            </a:endParaRPr>
          </a:p>
        </p:txBody>
      </p:sp>
      <p:sp>
        <p:nvSpPr>
          <p:cNvPr id="14" name="TextBox 13"/>
          <p:cNvSpPr txBox="1"/>
          <p:nvPr/>
        </p:nvSpPr>
        <p:spPr>
          <a:xfrm>
            <a:off x="4495800" y="5678269"/>
            <a:ext cx="1371600" cy="646331"/>
          </a:xfrm>
          <a:prstGeom prst="rect">
            <a:avLst/>
          </a:prstGeom>
          <a:noFill/>
        </p:spPr>
        <p:txBody>
          <a:bodyPr wrap="square" rtlCol="0">
            <a:spAutoFit/>
          </a:bodyPr>
          <a:lstStyle/>
          <a:p>
            <a:pPr algn="ctr"/>
            <a:r>
              <a:rPr lang="en-US" sz="1800" smtClean="0">
                <a:solidFill>
                  <a:srgbClr val="FFC000"/>
                </a:solidFill>
              </a:rPr>
              <a:t>Freshwater prey</a:t>
            </a:r>
            <a:endParaRPr lang="en-US" sz="1800">
              <a:solidFill>
                <a:srgbClr val="FFC000"/>
              </a:solidFill>
            </a:endParaRPr>
          </a:p>
        </p:txBody>
      </p:sp>
      <p:sp>
        <p:nvSpPr>
          <p:cNvPr id="15" name="TextBox 14"/>
          <p:cNvSpPr txBox="1"/>
          <p:nvPr/>
        </p:nvSpPr>
        <p:spPr>
          <a:xfrm>
            <a:off x="1981200" y="4687669"/>
            <a:ext cx="1371600" cy="646331"/>
          </a:xfrm>
          <a:prstGeom prst="rect">
            <a:avLst/>
          </a:prstGeom>
          <a:noFill/>
        </p:spPr>
        <p:txBody>
          <a:bodyPr wrap="square" rtlCol="0">
            <a:spAutoFit/>
          </a:bodyPr>
          <a:lstStyle/>
          <a:p>
            <a:pPr algn="ctr"/>
            <a:r>
              <a:rPr lang="en-US" sz="1800" smtClean="0">
                <a:solidFill>
                  <a:srgbClr val="0070C0"/>
                </a:solidFill>
              </a:rPr>
              <a:t>Estuarine predators</a:t>
            </a:r>
            <a:endParaRPr lang="en-US" sz="1800">
              <a:solidFill>
                <a:srgbClr val="0070C0"/>
              </a:solidFill>
            </a:endParaRPr>
          </a:p>
        </p:txBody>
      </p:sp>
    </p:spTree>
    <p:extLst>
      <p:ext uri="{BB962C8B-B14F-4D97-AF65-F5344CB8AC3E}">
        <p14:creationId xmlns:p14="http://schemas.microsoft.com/office/powerpoint/2010/main" val="39869835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sz="2400" smtClean="0"/>
              <a:t>Fish Abundance for upper </a:t>
            </a:r>
            <a:r>
              <a:rPr lang="en-US" sz="2400"/>
              <a:t>Shark River</a:t>
            </a:r>
            <a:endParaRPr lang="en-US" sz="2400" smtClean="0"/>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66800"/>
            <a:ext cx="5562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839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smtClean="0"/>
              <a:t>NSF WSC </a:t>
            </a:r>
            <a:r>
              <a:rPr lang="en-US"/>
              <a:t>Program</a:t>
            </a:r>
            <a:endParaRPr lang="en-US" sz="2800"/>
          </a:p>
        </p:txBody>
      </p:sp>
      <p:sp>
        <p:nvSpPr>
          <p:cNvPr id="204805" name="Rectangle 5"/>
          <p:cNvSpPr>
            <a:spLocks noGrp="1" noChangeArrowheads="1"/>
          </p:cNvSpPr>
          <p:nvPr>
            <p:ph type="body" sz="half" idx="1"/>
          </p:nvPr>
        </p:nvSpPr>
        <p:spPr>
          <a:xfrm>
            <a:off x="762000" y="990600"/>
            <a:ext cx="7543800" cy="5638800"/>
          </a:xfrm>
        </p:spPr>
        <p:txBody>
          <a:bodyPr/>
          <a:lstStyle/>
          <a:p>
            <a:r>
              <a:rPr lang="en-US" sz="2200" smtClean="0"/>
              <a:t>Award Categories</a:t>
            </a:r>
          </a:p>
          <a:p>
            <a:pPr lvl="1"/>
            <a:r>
              <a:rPr lang="en-US"/>
              <a:t>Category 1 </a:t>
            </a:r>
            <a:r>
              <a:rPr lang="en-US" smtClean="0"/>
              <a:t>Awards</a:t>
            </a:r>
          </a:p>
          <a:p>
            <a:pPr lvl="2"/>
            <a:r>
              <a:rPr lang="en-US" smtClean="0"/>
              <a:t>Small </a:t>
            </a:r>
            <a:r>
              <a:rPr lang="en-US"/>
              <a:t>exploratory or incubation grants to develop teams, identify sites, hold workshops and develop plans for establishment or operation of a study site or modeling </a:t>
            </a:r>
            <a:r>
              <a:rPr lang="en-US" smtClean="0"/>
              <a:t>effort (4-10, $150,000)</a:t>
            </a:r>
          </a:p>
          <a:p>
            <a:pPr lvl="1"/>
            <a:r>
              <a:rPr lang="en-US"/>
              <a:t>Category 2 </a:t>
            </a:r>
            <a:r>
              <a:rPr lang="en-US" smtClean="0"/>
              <a:t>Awards </a:t>
            </a:r>
          </a:p>
          <a:p>
            <a:pPr lvl="2"/>
            <a:r>
              <a:rPr lang="en-US" smtClean="0"/>
              <a:t>Place-based </a:t>
            </a:r>
            <a:r>
              <a:rPr lang="en-US"/>
              <a:t>observational and modeling studies, up to 5 years in duration and for a maximum of $5 million for each award (2-4)</a:t>
            </a:r>
          </a:p>
          <a:p>
            <a:pPr lvl="1"/>
            <a:r>
              <a:rPr lang="en-US"/>
              <a:t>Category 3 </a:t>
            </a:r>
            <a:r>
              <a:rPr lang="en-US" smtClean="0"/>
              <a:t>Awards </a:t>
            </a:r>
            <a:endParaRPr lang="en-US"/>
          </a:p>
          <a:p>
            <a:pPr lvl="2"/>
            <a:r>
              <a:rPr lang="en-US" smtClean="0"/>
              <a:t>Synthesis</a:t>
            </a:r>
            <a:r>
              <a:rPr lang="en-US"/>
              <a:t>, modeling and integration grants that will use existing data to integrate and synthesize across watershed and groundwater sites (</a:t>
            </a:r>
            <a:r>
              <a:rPr lang="en-US" smtClean="0"/>
              <a:t>6-12, $1.5 M)</a:t>
            </a:r>
            <a:endParaRPr lang="en-US"/>
          </a:p>
          <a:p>
            <a:pPr marL="0" indent="0">
              <a:buNone/>
            </a:pPr>
            <a:r>
              <a:rPr lang="en-US" sz="2200" smtClean="0"/>
              <a:t>	</a:t>
            </a:r>
          </a:p>
          <a:p>
            <a:pPr lvl="1"/>
            <a:endParaRPr lang="en-US" sz="1800" smtClean="0"/>
          </a:p>
          <a:p>
            <a:pPr lvl="1">
              <a:buNone/>
            </a:pPr>
            <a:endParaRPr lang="en-US" sz="1800" smtClean="0"/>
          </a:p>
        </p:txBody>
      </p:sp>
    </p:spTree>
    <p:extLst>
      <p:ext uri="{BB962C8B-B14F-4D97-AF65-F5344CB8AC3E}">
        <p14:creationId xmlns:p14="http://schemas.microsoft.com/office/powerpoint/2010/main" val="186537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0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0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480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0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sz="2400"/>
              <a:t>Seasonality in catch per unit effort (CPUE; 2004-2010) </a:t>
            </a:r>
            <a:r>
              <a:rPr lang="en-US" sz="2400" smtClean="0"/>
              <a:t> for upper </a:t>
            </a:r>
            <a:r>
              <a:rPr lang="en-US" sz="2400"/>
              <a:t>Shark River</a:t>
            </a:r>
            <a:endParaRPr lang="en-US" sz="2400" smtClean="0"/>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50" y="990600"/>
            <a:ext cx="65087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4824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0" y="0"/>
            <a:ext cx="1600200" cy="6858000"/>
          </a:xfrm>
          <a:prstGeom prst="rect">
            <a:avLst/>
          </a:prstGeom>
          <a:noFill/>
          <a:ln w="12700">
            <a:noFill/>
            <a:prstDash val="dash"/>
            <a:miter lim="800000"/>
            <a:headEnd/>
            <a:tailEnd/>
          </a:ln>
          <a:effectLst/>
        </p:spPr>
        <p:txBody>
          <a:bodyPr wrap="none" anchor="ctr"/>
          <a:lstStyle/>
          <a:p>
            <a:endParaRPr lang="en-US"/>
          </a:p>
        </p:txBody>
      </p:sp>
      <p:sp>
        <p:nvSpPr>
          <p:cNvPr id="4102" name="Rectangle 6"/>
          <p:cNvSpPr>
            <a:spLocks noGrp="1" noChangeArrowheads="1"/>
          </p:cNvSpPr>
          <p:nvPr>
            <p:ph type="title"/>
          </p:nvPr>
        </p:nvSpPr>
        <p:spPr>
          <a:xfrm>
            <a:off x="658211" y="381000"/>
            <a:ext cx="8581465" cy="2002671"/>
          </a:xfrm>
          <a:noFill/>
          <a:ln/>
          <a:effectLst/>
        </p:spPr>
        <p:txBody>
          <a:bodyPr/>
          <a:lstStyle/>
          <a:p>
            <a:pPr algn="ctr"/>
            <a:r>
              <a:rPr lang="en-US" sz="3200" b="1" smtClean="0"/>
              <a:t>WSC Category 2: </a:t>
            </a:r>
            <a:r>
              <a:rPr lang="en-US" sz="2400" b="1" smtClean="0"/>
              <a:t/>
            </a:r>
            <a:br>
              <a:rPr lang="en-US" sz="2400" b="1" smtClean="0"/>
            </a:br>
            <a:r>
              <a:rPr lang="en-US" sz="1400" b="1" smtClean="0"/>
              <a:t/>
            </a:r>
            <a:br>
              <a:rPr lang="en-US" sz="1400" b="1" smtClean="0"/>
            </a:br>
            <a:r>
              <a:rPr lang="en-US" sz="2400" b="1" i="1" smtClean="0"/>
              <a:t>Robust </a:t>
            </a:r>
            <a:r>
              <a:rPr lang="en-US" sz="2400" b="1" i="1"/>
              <a:t>decision-making for south Florida </a:t>
            </a:r>
            <a:r>
              <a:rPr lang="en-US" sz="2400" b="1" i="1" smtClean="0"/>
              <a:t/>
            </a:r>
            <a:br>
              <a:rPr lang="en-US" sz="2400" b="1" i="1" smtClean="0"/>
            </a:br>
            <a:r>
              <a:rPr lang="en-US" sz="2400" b="1" i="1" smtClean="0"/>
              <a:t>water </a:t>
            </a:r>
            <a:r>
              <a:rPr lang="en-US" sz="2400" b="1" i="1"/>
              <a:t>resources by ecosystem service valuation, hydro-economic </a:t>
            </a:r>
            <a:r>
              <a:rPr lang="en-US" sz="2400" b="1" i="1" smtClean="0"/>
              <a:t>optimization, and </a:t>
            </a:r>
            <a:r>
              <a:rPr lang="en-US" sz="2400" b="1" i="1"/>
              <a:t>conflict resolution modeling </a:t>
            </a:r>
            <a:endParaRPr lang="en-US" sz="2400" i="1"/>
          </a:p>
        </p:txBody>
      </p:sp>
      <p:sp>
        <p:nvSpPr>
          <p:cNvPr id="16" name="Rectangle 15"/>
          <p:cNvSpPr/>
          <p:nvPr/>
        </p:nvSpPr>
        <p:spPr>
          <a:xfrm>
            <a:off x="4131728" y="2819399"/>
            <a:ext cx="5098983" cy="4038601"/>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a:spcBef>
                <a:spcPct val="10000"/>
              </a:spcBef>
              <a:spcAft>
                <a:spcPct val="30000"/>
              </a:spcAft>
              <a:buClr>
                <a:srgbClr val="4A4924"/>
              </a:buClr>
              <a:buSzPct val="85000"/>
              <a:buFont typeface="Wingdings" pitchFamily="2" charset="2"/>
              <a:buNone/>
            </a:pPr>
            <a:r>
              <a:rPr lang="en-US" sz="1400" b="1" u="sng" smtClean="0">
                <a:solidFill>
                  <a:srgbClr val="000099"/>
                </a:solidFill>
                <a:effectLst>
                  <a:outerShdw blurRad="38100" dist="38100" dir="2700000" algn="tl">
                    <a:srgbClr val="C0C0C0"/>
                  </a:outerShdw>
                </a:effectLst>
                <a:latin typeface="+mn-lt"/>
              </a:rPr>
              <a:t>Social/Behavioral/Economics</a:t>
            </a:r>
            <a:r>
              <a:rPr lang="en-US" sz="1400" b="1" smtClean="0">
                <a:solidFill>
                  <a:srgbClr val="000099"/>
                </a:solidFill>
                <a:effectLst>
                  <a:outerShdw blurRad="38100" dist="38100" dir="2700000" algn="tl">
                    <a:srgbClr val="C0C0C0"/>
                  </a:outerShdw>
                </a:effectLst>
                <a:latin typeface="+mn-lt"/>
              </a:rPr>
              <a:t> </a:t>
            </a:r>
            <a:r>
              <a:rPr lang="en-US" sz="1600" b="1" smtClean="0">
                <a:solidFill>
                  <a:srgbClr val="7F7D3D"/>
                </a:solidFill>
                <a:effectLst>
                  <a:outerShdw blurRad="38100" dist="38100" dir="2700000" algn="tl">
                    <a:srgbClr val="C0C0C0"/>
                  </a:outerShdw>
                </a:effectLst>
                <a:latin typeface="+mn-lt"/>
              </a:rPr>
              <a:t>                                                          </a:t>
            </a:r>
          </a:p>
          <a:p>
            <a:pPr>
              <a:spcBef>
                <a:spcPts val="0"/>
              </a:spcBef>
              <a:spcAft>
                <a:spcPct val="30000"/>
              </a:spcAft>
              <a:buClr>
                <a:srgbClr val="4A4924"/>
              </a:buClr>
              <a:buSzPct val="85000"/>
            </a:pPr>
            <a:r>
              <a:rPr lang="en-US" sz="1400" b="1" smtClean="0">
                <a:solidFill>
                  <a:srgbClr val="7F7D3D"/>
                </a:solidFill>
                <a:effectLst>
                  <a:outerShdw blurRad="38100" dist="38100" dir="2700000" algn="tl">
                    <a:srgbClr val="C0C0C0"/>
                  </a:outerShdw>
                </a:effectLst>
                <a:latin typeface="+mn-lt"/>
              </a:rPr>
              <a:t>Robert Meyer,  J. </a:t>
            </a:r>
            <a:r>
              <a:rPr lang="en-US" sz="1400" b="1" err="1" smtClean="0">
                <a:solidFill>
                  <a:srgbClr val="7F7D3D"/>
                </a:solidFill>
                <a:effectLst>
                  <a:outerShdw blurRad="38100" dist="38100" dir="2700000" algn="tl">
                    <a:srgbClr val="C0C0C0"/>
                  </a:outerShdw>
                </a:effectLst>
                <a:latin typeface="+mn-lt"/>
              </a:rPr>
              <a:t>Czajkowski</a:t>
            </a:r>
            <a:r>
              <a:rPr lang="en-US" sz="1400" b="1" smtClean="0">
                <a:solidFill>
                  <a:srgbClr val="7F7D3D"/>
                </a:solidFill>
                <a:effectLst>
                  <a:outerShdw blurRad="38100" dist="38100" dir="2700000" algn="tl">
                    <a:srgbClr val="C0C0C0"/>
                  </a:outerShdw>
                </a:effectLst>
                <a:latin typeface="+mn-lt"/>
              </a:rPr>
              <a:t>/U. Penn Wharton School</a:t>
            </a:r>
            <a:endParaRPr lang="en-US" sz="1400" smtClean="0"/>
          </a:p>
          <a:p>
            <a:pPr>
              <a:spcBef>
                <a:spcPts val="0"/>
              </a:spcBef>
              <a:spcAft>
                <a:spcPct val="30000"/>
              </a:spcAft>
              <a:buClr>
                <a:srgbClr val="4A4924"/>
              </a:buClr>
              <a:buSzPct val="85000"/>
              <a:buFont typeface="Wingdings" pitchFamily="2" charset="2"/>
              <a:buNone/>
            </a:pPr>
            <a:r>
              <a:rPr lang="en-US" sz="1400" b="1" smtClean="0">
                <a:solidFill>
                  <a:srgbClr val="7F7D3D"/>
                </a:solidFill>
                <a:effectLst>
                  <a:outerShdw blurRad="38100" dist="38100" dir="2700000" algn="tl">
                    <a:srgbClr val="C0C0C0"/>
                  </a:outerShdw>
                </a:effectLst>
                <a:latin typeface="+mn-lt"/>
              </a:rPr>
              <a:t>Kenny Broad, D. </a:t>
            </a:r>
            <a:r>
              <a:rPr lang="en-US" sz="1400" b="1" err="1" smtClean="0">
                <a:solidFill>
                  <a:srgbClr val="7F7D3D"/>
                </a:solidFill>
                <a:effectLst>
                  <a:outerShdw blurRad="38100" dist="38100" dir="2700000" algn="tl">
                    <a:srgbClr val="C0C0C0"/>
                  </a:outerShdw>
                </a:effectLst>
                <a:latin typeface="+mn-lt"/>
              </a:rPr>
              <a:t>Letson</a:t>
            </a:r>
            <a:r>
              <a:rPr lang="en-US" sz="1400" b="1" smtClean="0">
                <a:solidFill>
                  <a:srgbClr val="7F7D3D"/>
                </a:solidFill>
                <a:effectLst>
                  <a:outerShdw blurRad="38100" dist="38100" dir="2700000" algn="tl">
                    <a:srgbClr val="C0C0C0"/>
                  </a:outerShdw>
                </a:effectLst>
                <a:latin typeface="+mn-lt"/>
              </a:rPr>
              <a:t>, J. Bolson/UM Center for Environ. 	Sci. and Policy</a:t>
            </a:r>
          </a:p>
          <a:p>
            <a:pPr>
              <a:spcBef>
                <a:spcPts val="0"/>
              </a:spcBef>
              <a:spcAft>
                <a:spcPct val="30000"/>
              </a:spcAft>
              <a:buClr>
                <a:srgbClr val="4A4924"/>
              </a:buClr>
              <a:buSzPct val="85000"/>
              <a:buFont typeface="Wingdings" pitchFamily="2" charset="2"/>
              <a:buNone/>
            </a:pPr>
            <a:r>
              <a:rPr lang="en-US" sz="1400" b="1" smtClean="0">
                <a:solidFill>
                  <a:srgbClr val="7F7D3D"/>
                </a:solidFill>
                <a:effectLst>
                  <a:outerShdw blurRad="38100" dist="38100" dir="2700000" algn="tl">
                    <a:srgbClr val="C0C0C0"/>
                  </a:outerShdw>
                </a:effectLst>
                <a:latin typeface="+mn-lt"/>
              </a:rPr>
              <a:t>J. Harrington/FSU Center for Economic Forecasting</a:t>
            </a:r>
          </a:p>
          <a:p>
            <a:pPr>
              <a:spcBef>
                <a:spcPts val="0"/>
              </a:spcBef>
              <a:spcAft>
                <a:spcPct val="30000"/>
              </a:spcAft>
              <a:buClr>
                <a:srgbClr val="4A4924"/>
              </a:buClr>
              <a:buSzPct val="85000"/>
              <a:buFont typeface="Wingdings" pitchFamily="2" charset="2"/>
              <a:buNone/>
            </a:pPr>
            <a:r>
              <a:rPr lang="en-US" sz="1400" b="1" smtClean="0">
                <a:solidFill>
                  <a:srgbClr val="7F7D3D"/>
                </a:solidFill>
                <a:effectLst>
                  <a:outerShdw blurRad="38100" dist="38100" dir="2700000" algn="tl">
                    <a:srgbClr val="C0C0C0"/>
                  </a:outerShdw>
                </a:effectLst>
                <a:latin typeface="+mn-lt"/>
              </a:rPr>
              <a:t>M. Flaxman/MIT; R. </a:t>
            </a:r>
            <a:r>
              <a:rPr lang="en-US" sz="1400" b="1" err="1" smtClean="0">
                <a:solidFill>
                  <a:srgbClr val="7F7D3D"/>
                </a:solidFill>
                <a:effectLst>
                  <a:outerShdw blurRad="38100" dist="38100" dir="2700000" algn="tl">
                    <a:srgbClr val="C0C0C0"/>
                  </a:outerShdw>
                </a:effectLst>
                <a:latin typeface="+mn-lt"/>
              </a:rPr>
              <a:t>Weisskoff</a:t>
            </a:r>
            <a:r>
              <a:rPr lang="en-US" sz="1400" b="1" smtClean="0">
                <a:solidFill>
                  <a:srgbClr val="7F7D3D"/>
                </a:solidFill>
                <a:effectLst>
                  <a:outerShdw blurRad="38100" dist="38100" dir="2700000" algn="tl">
                    <a:srgbClr val="C0C0C0"/>
                  </a:outerShdw>
                </a:effectLst>
                <a:latin typeface="+mn-lt"/>
              </a:rPr>
              <a:t>/UM</a:t>
            </a:r>
          </a:p>
          <a:p>
            <a:pPr>
              <a:spcBef>
                <a:spcPts val="0"/>
              </a:spcBef>
              <a:spcAft>
                <a:spcPct val="30000"/>
              </a:spcAft>
              <a:buClr>
                <a:srgbClr val="4A4924"/>
              </a:buClr>
              <a:buSzPct val="85000"/>
            </a:pPr>
            <a:r>
              <a:rPr lang="en-US" sz="1400" b="1">
                <a:solidFill>
                  <a:srgbClr val="7F7D3D"/>
                </a:solidFill>
                <a:effectLst>
                  <a:outerShdw blurRad="38100" dist="38100" dir="2700000" algn="tl">
                    <a:srgbClr val="C0C0C0"/>
                  </a:outerShdw>
                </a:effectLst>
                <a:latin typeface="+mn-lt"/>
              </a:rPr>
              <a:t>P. Mozumder/FIU</a:t>
            </a:r>
          </a:p>
          <a:p>
            <a:pPr>
              <a:spcBef>
                <a:spcPts val="0"/>
              </a:spcBef>
              <a:spcAft>
                <a:spcPct val="30000"/>
              </a:spcAft>
              <a:buClr>
                <a:srgbClr val="4A4924"/>
              </a:buClr>
              <a:buSzPct val="85000"/>
              <a:buFont typeface="Wingdings" pitchFamily="2" charset="2"/>
              <a:buNone/>
            </a:pPr>
            <a:r>
              <a:rPr lang="en-US" sz="1400" b="1" u="sng" smtClean="0">
                <a:solidFill>
                  <a:srgbClr val="000099"/>
                </a:solidFill>
                <a:effectLst>
                  <a:outerShdw blurRad="38100" dist="38100" dir="2700000" algn="tl">
                    <a:srgbClr val="C0C0C0"/>
                  </a:outerShdw>
                </a:effectLst>
                <a:latin typeface="+mn-lt"/>
              </a:rPr>
              <a:t>Engineering/Modeling</a:t>
            </a:r>
          </a:p>
          <a:p>
            <a:pPr>
              <a:spcBef>
                <a:spcPts val="0"/>
              </a:spcBef>
              <a:spcAft>
                <a:spcPct val="30000"/>
              </a:spcAft>
              <a:buClr>
                <a:srgbClr val="4A4924"/>
              </a:buClr>
              <a:buSzPct val="85000"/>
              <a:buFont typeface="Wingdings" pitchFamily="2" charset="2"/>
              <a:buNone/>
            </a:pPr>
            <a:r>
              <a:rPr lang="en-US" sz="1400" b="1" smtClean="0">
                <a:solidFill>
                  <a:srgbClr val="7F7D3D"/>
                </a:solidFill>
                <a:effectLst>
                  <a:outerShdw blurRad="38100" dist="38100" dir="2700000" algn="tl">
                    <a:srgbClr val="C0C0C0"/>
                  </a:outerShdw>
                </a:effectLst>
                <a:latin typeface="+mn-lt"/>
              </a:rPr>
              <a:t>David Watkins/MTU		J. </a:t>
            </a:r>
            <a:r>
              <a:rPr lang="en-US" sz="1400" b="1" err="1" smtClean="0">
                <a:solidFill>
                  <a:srgbClr val="7F7D3D"/>
                </a:solidFill>
                <a:effectLst>
                  <a:outerShdw blurRad="38100" dist="38100" dir="2700000" algn="tl">
                    <a:srgbClr val="C0C0C0"/>
                  </a:outerShdw>
                </a:effectLst>
                <a:latin typeface="+mn-lt"/>
              </a:rPr>
              <a:t>Obeysekera</a:t>
            </a:r>
            <a:r>
              <a:rPr lang="en-US" sz="1400" b="1" smtClean="0">
                <a:solidFill>
                  <a:srgbClr val="7F7D3D"/>
                </a:solidFill>
                <a:effectLst>
                  <a:outerShdw blurRad="38100" dist="38100" dir="2700000" algn="tl">
                    <a:srgbClr val="C0C0C0"/>
                  </a:outerShdw>
                </a:effectLst>
                <a:latin typeface="+mn-lt"/>
              </a:rPr>
              <a:t>/SFWMD</a:t>
            </a:r>
          </a:p>
          <a:p>
            <a:pPr>
              <a:spcBef>
                <a:spcPts val="0"/>
              </a:spcBef>
              <a:spcAft>
                <a:spcPct val="30000"/>
              </a:spcAft>
              <a:buClr>
                <a:srgbClr val="4A4924"/>
              </a:buClr>
              <a:buSzPct val="85000"/>
              <a:buFont typeface="Wingdings" pitchFamily="2" charset="2"/>
              <a:buNone/>
            </a:pPr>
            <a:r>
              <a:rPr lang="en-US" sz="1400" b="1" smtClean="0">
                <a:solidFill>
                  <a:srgbClr val="7F7D3D"/>
                </a:solidFill>
                <a:effectLst>
                  <a:outerShdw blurRad="38100" dist="38100" dir="2700000" algn="tl">
                    <a:srgbClr val="C0C0C0"/>
                  </a:outerShdw>
                </a:effectLst>
                <a:latin typeface="+mn-lt"/>
              </a:rPr>
              <a:t>J. Hughes/USGS</a:t>
            </a:r>
          </a:p>
          <a:p>
            <a:pPr>
              <a:spcBef>
                <a:spcPts val="0"/>
              </a:spcBef>
              <a:spcAft>
                <a:spcPct val="30000"/>
              </a:spcAft>
              <a:buClr>
                <a:srgbClr val="4A4924"/>
              </a:buClr>
              <a:buSzPct val="85000"/>
              <a:buFont typeface="Wingdings" pitchFamily="2" charset="2"/>
              <a:buNone/>
            </a:pPr>
            <a:r>
              <a:rPr lang="en-US" sz="1400" b="1" u="sng" smtClean="0">
                <a:solidFill>
                  <a:srgbClr val="000099"/>
                </a:solidFill>
                <a:effectLst>
                  <a:outerShdw blurRad="38100" dist="38100" dir="2700000" algn="tl">
                    <a:srgbClr val="C0C0C0"/>
                  </a:outerShdw>
                </a:effectLst>
                <a:latin typeface="+mn-lt"/>
              </a:rPr>
              <a:t>Climate/Ecosystem Science</a:t>
            </a:r>
          </a:p>
          <a:p>
            <a:pPr>
              <a:spcBef>
                <a:spcPts val="0"/>
              </a:spcBef>
              <a:spcAft>
                <a:spcPct val="30000"/>
              </a:spcAft>
              <a:buClr>
                <a:srgbClr val="4A4924"/>
              </a:buClr>
              <a:buSzPct val="85000"/>
              <a:buFont typeface="Wingdings" pitchFamily="2" charset="2"/>
              <a:buNone/>
            </a:pPr>
            <a:r>
              <a:rPr lang="en-US" sz="1400" b="1" smtClean="0">
                <a:solidFill>
                  <a:srgbClr val="7F7D3D"/>
                </a:solidFill>
                <a:effectLst>
                  <a:outerShdw blurRad="38100" dist="38100" dir="2700000" algn="tl">
                    <a:srgbClr val="C0C0C0"/>
                  </a:outerShdw>
                </a:effectLst>
                <a:latin typeface="+mn-lt"/>
              </a:rPr>
              <a:t>Michael Mann/PSU		C. Martinez/UF</a:t>
            </a:r>
          </a:p>
          <a:p>
            <a:pPr>
              <a:spcBef>
                <a:spcPts val="0"/>
              </a:spcBef>
              <a:spcAft>
                <a:spcPct val="30000"/>
              </a:spcAft>
              <a:buClr>
                <a:srgbClr val="4A4924"/>
              </a:buClr>
              <a:buSzPct val="85000"/>
              <a:buFont typeface="Wingdings" pitchFamily="2" charset="2"/>
              <a:buNone/>
            </a:pPr>
            <a:r>
              <a:rPr lang="en-US" sz="1400" b="1" smtClean="0">
                <a:solidFill>
                  <a:srgbClr val="7F7D3D"/>
                </a:solidFill>
                <a:effectLst>
                  <a:outerShdw blurRad="38100" dist="38100" dir="2700000" algn="tl">
                    <a:srgbClr val="C0C0C0"/>
                  </a:outerShdw>
                </a:effectLst>
                <a:latin typeface="+mn-lt"/>
              </a:rPr>
              <a:t>J. </a:t>
            </a:r>
            <a:r>
              <a:rPr lang="en-US" sz="1400" b="1" err="1" smtClean="0">
                <a:solidFill>
                  <a:srgbClr val="7F7D3D"/>
                </a:solidFill>
                <a:effectLst>
                  <a:outerShdw blurRad="38100" dist="38100" dir="2700000" algn="tl">
                    <a:srgbClr val="C0C0C0"/>
                  </a:outerShdw>
                </a:effectLst>
                <a:latin typeface="+mn-lt"/>
              </a:rPr>
              <a:t>Smoak</a:t>
            </a:r>
            <a:r>
              <a:rPr lang="en-US" sz="1400" b="1" smtClean="0">
                <a:solidFill>
                  <a:srgbClr val="7F7D3D"/>
                </a:solidFill>
                <a:effectLst>
                  <a:outerShdw blurRad="38100" dist="38100" dir="2700000" algn="tl">
                    <a:srgbClr val="C0C0C0"/>
                  </a:outerShdw>
                </a:effectLst>
                <a:latin typeface="+mn-lt"/>
              </a:rPr>
              <a:t>/USF		J. Ault/UM	</a:t>
            </a:r>
          </a:p>
          <a:p>
            <a:pPr>
              <a:spcBef>
                <a:spcPts val="0"/>
              </a:spcBef>
              <a:spcAft>
                <a:spcPct val="30000"/>
              </a:spcAft>
              <a:buClr>
                <a:srgbClr val="4A4924"/>
              </a:buClr>
              <a:buSzPct val="85000"/>
              <a:buFont typeface="Wingdings" pitchFamily="2" charset="2"/>
              <a:buNone/>
            </a:pPr>
            <a:r>
              <a:rPr lang="en-US" sz="1400" b="1" smtClean="0">
                <a:solidFill>
                  <a:srgbClr val="7F7D3D"/>
                </a:solidFill>
                <a:effectLst>
                  <a:outerShdw blurRad="38100" dist="38100" dir="2700000" algn="tl">
                    <a:srgbClr val="C0C0C0"/>
                  </a:outerShdw>
                </a:effectLst>
                <a:latin typeface="+mn-lt"/>
              </a:rPr>
              <a:t>R. Hinkle/ UCF		J. Barr/NPS</a:t>
            </a:r>
          </a:p>
          <a:p>
            <a:pPr>
              <a:spcBef>
                <a:spcPct val="10000"/>
              </a:spcBef>
              <a:spcAft>
                <a:spcPct val="30000"/>
              </a:spcAft>
              <a:buClr>
                <a:srgbClr val="4A4924"/>
              </a:buClr>
              <a:buSzPct val="85000"/>
              <a:buFont typeface="Wingdings" pitchFamily="2" charset="2"/>
              <a:buNone/>
            </a:pPr>
            <a:endParaRPr lang="en-US" sz="1400" b="1">
              <a:solidFill>
                <a:srgbClr val="7F7D3D"/>
              </a:solidFill>
              <a:effectLst>
                <a:outerShdw blurRad="38100" dist="38100" dir="2700000" algn="tl">
                  <a:srgbClr val="C0C0C0"/>
                </a:outerShdw>
              </a:effectLst>
              <a:latin typeface="+mn-lt"/>
            </a:endParaRPr>
          </a:p>
        </p:txBody>
      </p:sp>
      <p:sp>
        <p:nvSpPr>
          <p:cNvPr id="20" name="TextBox 19"/>
          <p:cNvSpPr txBox="1"/>
          <p:nvPr/>
        </p:nvSpPr>
        <p:spPr>
          <a:xfrm>
            <a:off x="986805" y="2590800"/>
            <a:ext cx="2628211" cy="707886"/>
          </a:xfrm>
          <a:prstGeom prst="rect">
            <a:avLst/>
          </a:prstGeom>
          <a:noFill/>
          <a:ln>
            <a:solidFill>
              <a:schemeClr val="tx1"/>
            </a:solidFill>
          </a:ln>
        </p:spPr>
        <p:txBody>
          <a:bodyPr wrap="square" rtlCol="0">
            <a:spAutoFit/>
          </a:bodyPr>
          <a:lstStyle/>
          <a:p>
            <a:r>
              <a:rPr lang="en-US" b="1" smtClean="0">
                <a:solidFill>
                  <a:srgbClr val="000099"/>
                </a:solidFill>
              </a:rPr>
              <a:t>14 Institutions, 21 PIs</a:t>
            </a:r>
            <a:r>
              <a:rPr lang="en-US" b="1">
                <a:solidFill>
                  <a:srgbClr val="000099"/>
                </a:solidFill>
              </a:rPr>
              <a:t>,</a:t>
            </a:r>
            <a:r>
              <a:rPr lang="en-US" b="1" smtClean="0">
                <a:solidFill>
                  <a:srgbClr val="000099"/>
                </a:solidFill>
              </a:rPr>
              <a:t> and 4 Collaborators </a:t>
            </a:r>
            <a:endParaRPr lang="en-US">
              <a:solidFill>
                <a:srgbClr val="000099"/>
              </a:solidFill>
            </a:endParaRPr>
          </a:p>
        </p:txBody>
      </p:sp>
      <p:sp>
        <p:nvSpPr>
          <p:cNvPr id="24" name="Rectangle 23"/>
          <p:cNvSpPr/>
          <p:nvPr/>
        </p:nvSpPr>
        <p:spPr>
          <a:xfrm>
            <a:off x="5649311" y="2518826"/>
            <a:ext cx="2046889" cy="300573"/>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a:spcBef>
                <a:spcPct val="10000"/>
              </a:spcBef>
              <a:spcAft>
                <a:spcPct val="30000"/>
              </a:spcAft>
              <a:buClr>
                <a:srgbClr val="4A4924"/>
              </a:buClr>
              <a:buSzPct val="85000"/>
              <a:buFont typeface="Wingdings" pitchFamily="2" charset="2"/>
              <a:buNone/>
            </a:pPr>
            <a:r>
              <a:rPr lang="en-US" sz="1800" b="1" u="sng" smtClean="0">
                <a:solidFill>
                  <a:srgbClr val="000099"/>
                </a:solidFill>
                <a:effectLst>
                  <a:outerShdw blurRad="38100" dist="38100" dir="2700000" algn="tl">
                    <a:srgbClr val="C0C0C0"/>
                  </a:outerShdw>
                </a:effectLst>
                <a:latin typeface="+mn-lt"/>
              </a:rPr>
              <a:t>New researchers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429000"/>
            <a:ext cx="1306323" cy="39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2541" y="3379694"/>
            <a:ext cx="1636059" cy="52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683" y="3939990"/>
            <a:ext cx="992263" cy="93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037" descr="Link to USGS home page.">
            <a:hlinkClick r:id="rId6"/>
          </p:cNvPr>
          <p:cNvPicPr>
            <a:picLocks noChangeAspect="1" noChangeArrowheads="1"/>
          </p:cNvPicPr>
          <p:nvPr/>
        </p:nvPicPr>
        <p:blipFill>
          <a:blip r:embed="rId7" cstate="print"/>
          <a:srcRect/>
          <a:stretch>
            <a:fillRect/>
          </a:stretch>
        </p:blipFill>
        <p:spPr bwMode="auto">
          <a:xfrm>
            <a:off x="2514600" y="5514679"/>
            <a:ext cx="1437155" cy="581321"/>
          </a:xfrm>
          <a:prstGeom prst="rect">
            <a:avLst/>
          </a:prstGeom>
          <a:noFill/>
        </p:spPr>
      </p:pic>
      <p:pic>
        <p:nvPicPr>
          <p:cNvPr id="2057" name="Picture 9" descr="MI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3962400"/>
            <a:ext cx="771525" cy="4381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4495800"/>
            <a:ext cx="1719263"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5231" y="6266440"/>
            <a:ext cx="2699786" cy="40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684" y="5009117"/>
            <a:ext cx="1770716" cy="32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rotWithShape="1">
          <a:blip r:embed="rId12">
            <a:extLst>
              <a:ext uri="{28A0092B-C50C-407E-A947-70E740481C1C}">
                <a14:useLocalDpi xmlns:a14="http://schemas.microsoft.com/office/drawing/2010/main" val="0"/>
              </a:ext>
            </a:extLst>
          </a:blip>
          <a:srcRect r="38667"/>
          <a:stretch/>
        </p:blipFill>
        <p:spPr bwMode="auto">
          <a:xfrm>
            <a:off x="2471737" y="5031258"/>
            <a:ext cx="1566863" cy="378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8200" y="5511032"/>
            <a:ext cx="1418232" cy="58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8652961"/>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a:t>Big </a:t>
            </a:r>
            <a:r>
              <a:rPr lang="en-US" smtClean="0"/>
              <a:t>Picture Issues</a:t>
            </a:r>
          </a:p>
        </p:txBody>
      </p:sp>
      <p:sp>
        <p:nvSpPr>
          <p:cNvPr id="204805" name="Rectangle 5"/>
          <p:cNvSpPr>
            <a:spLocks noGrp="1" noChangeArrowheads="1"/>
          </p:cNvSpPr>
          <p:nvPr>
            <p:ph type="body" sz="half" idx="1"/>
          </p:nvPr>
        </p:nvSpPr>
        <p:spPr>
          <a:xfrm>
            <a:off x="609600" y="1143000"/>
            <a:ext cx="5029200" cy="5486400"/>
          </a:xfrm>
        </p:spPr>
        <p:txBody>
          <a:bodyPr/>
          <a:lstStyle/>
          <a:p>
            <a:r>
              <a:rPr lang="en-US" sz="1800" smtClean="0">
                <a:solidFill>
                  <a:srgbClr val="616139"/>
                </a:solidFill>
              </a:rPr>
              <a:t>High-value wetland ecosystems are clearly degrading</a:t>
            </a:r>
          </a:p>
          <a:p>
            <a:r>
              <a:rPr lang="en-US" sz="1800" smtClean="0">
                <a:solidFill>
                  <a:srgbClr val="616139"/>
                </a:solidFill>
              </a:rPr>
              <a:t>Inadequate reservoir capacity and seasonal rainfall make system vulnerable to </a:t>
            </a:r>
            <a:r>
              <a:rPr lang="en-US" sz="1800" b="1" smtClean="0">
                <a:solidFill>
                  <a:srgbClr val="616139"/>
                </a:solidFill>
              </a:rPr>
              <a:t>CLIMATE CHANGE </a:t>
            </a:r>
          </a:p>
          <a:p>
            <a:r>
              <a:rPr lang="en-US" sz="1800" smtClean="0">
                <a:solidFill>
                  <a:srgbClr val="616139"/>
                </a:solidFill>
              </a:rPr>
              <a:t>Low elevation, karst geology </a:t>
            </a:r>
            <a:r>
              <a:rPr lang="en-US" sz="1800">
                <a:solidFill>
                  <a:srgbClr val="616139"/>
                </a:solidFill>
              </a:rPr>
              <a:t>make system vulnerable to </a:t>
            </a:r>
            <a:r>
              <a:rPr lang="en-US" sz="1800" b="1" smtClean="0">
                <a:solidFill>
                  <a:srgbClr val="616139"/>
                </a:solidFill>
              </a:rPr>
              <a:t>SEA LEVEL RISE  </a:t>
            </a:r>
          </a:p>
          <a:p>
            <a:r>
              <a:rPr lang="en-US" sz="1800" smtClean="0">
                <a:solidFill>
                  <a:srgbClr val="616139"/>
                </a:solidFill>
              </a:rPr>
              <a:t>Water managers and stakeholders cannot reach </a:t>
            </a:r>
            <a:r>
              <a:rPr lang="en-US" sz="1800" b="1" smtClean="0">
                <a:solidFill>
                  <a:srgbClr val="616139"/>
                </a:solidFill>
              </a:rPr>
              <a:t>CONSENSUS</a:t>
            </a:r>
            <a:r>
              <a:rPr lang="en-US" sz="1800" smtClean="0">
                <a:solidFill>
                  <a:srgbClr val="616139"/>
                </a:solidFill>
              </a:rPr>
              <a:t> on objectives or planning horizons</a:t>
            </a:r>
          </a:p>
          <a:p>
            <a:r>
              <a:rPr lang="en-US" sz="1800" smtClean="0">
                <a:solidFill>
                  <a:srgbClr val="616139"/>
                </a:solidFill>
              </a:rPr>
              <a:t>Coastal-zone </a:t>
            </a:r>
            <a:r>
              <a:rPr lang="en-US" sz="1800" b="1" smtClean="0">
                <a:solidFill>
                  <a:srgbClr val="616139"/>
                </a:solidFill>
              </a:rPr>
              <a:t>ECOSYSTEM SERVICES </a:t>
            </a:r>
            <a:r>
              <a:rPr lang="en-US" sz="1800" smtClean="0">
                <a:solidFill>
                  <a:srgbClr val="616139"/>
                </a:solidFill>
              </a:rPr>
              <a:t>not quantified</a:t>
            </a:r>
            <a:endParaRPr lang="en-US" sz="1800" smtClean="0"/>
          </a:p>
          <a:p>
            <a:pPr lvl="1"/>
            <a:endParaRPr lang="en-US" sz="1800" smtClean="0"/>
          </a:p>
          <a:p>
            <a:pPr lvl="1">
              <a:buNone/>
            </a:pPr>
            <a:endParaRPr lang="en-US" sz="1800" smtClean="0"/>
          </a:p>
        </p:txBody>
      </p:sp>
      <p:pic>
        <p:nvPicPr>
          <p:cNvPr id="4"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57794"/>
          <a:stretch/>
        </p:blipFill>
        <p:spPr bwMode="auto">
          <a:xfrm rot="16200000">
            <a:off x="4595164" y="1982324"/>
            <a:ext cx="5562600" cy="357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5-Point Star 4"/>
          <p:cNvSpPr/>
          <p:nvPr/>
        </p:nvSpPr>
        <p:spPr bwMode="auto">
          <a:xfrm>
            <a:off x="7086600" y="1822797"/>
            <a:ext cx="381000" cy="353943"/>
          </a:xfrm>
          <a:prstGeom prst="star5">
            <a:avLst/>
          </a:prstGeom>
          <a:solidFill>
            <a:srgbClr val="FFFF00"/>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6" name="5-Point Star 5"/>
          <p:cNvSpPr/>
          <p:nvPr/>
        </p:nvSpPr>
        <p:spPr bwMode="auto">
          <a:xfrm>
            <a:off x="7086600" y="3429000"/>
            <a:ext cx="381000" cy="353943"/>
          </a:xfrm>
          <a:prstGeom prst="star5">
            <a:avLst/>
          </a:prstGeom>
          <a:solidFill>
            <a:srgbClr val="FFFF00"/>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7" name="5-Point Star 6"/>
          <p:cNvSpPr/>
          <p:nvPr/>
        </p:nvSpPr>
        <p:spPr bwMode="auto">
          <a:xfrm>
            <a:off x="7467600" y="2642428"/>
            <a:ext cx="381000" cy="353943"/>
          </a:xfrm>
          <a:prstGeom prst="star5">
            <a:avLst/>
          </a:prstGeom>
          <a:solidFill>
            <a:srgbClr val="FFFF00"/>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8" name="5-Point Star 7"/>
          <p:cNvSpPr/>
          <p:nvPr/>
        </p:nvSpPr>
        <p:spPr bwMode="auto">
          <a:xfrm>
            <a:off x="8382000" y="3962400"/>
            <a:ext cx="381000" cy="353943"/>
          </a:xfrm>
          <a:prstGeom prst="star5">
            <a:avLst/>
          </a:prstGeom>
          <a:solidFill>
            <a:srgbClr val="FFFF00"/>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9" name="5-Point Star 8"/>
          <p:cNvSpPr/>
          <p:nvPr/>
        </p:nvSpPr>
        <p:spPr bwMode="auto">
          <a:xfrm>
            <a:off x="6410113" y="5464992"/>
            <a:ext cx="381000" cy="353943"/>
          </a:xfrm>
          <a:prstGeom prst="star5">
            <a:avLst/>
          </a:prstGeom>
          <a:solidFill>
            <a:srgbClr val="FFFF00"/>
          </a:solid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578301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a:t>Big </a:t>
            </a:r>
            <a:r>
              <a:rPr lang="en-US" smtClean="0"/>
              <a:t>Picture Issues</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8861" b="15888"/>
          <a:stretch/>
        </p:blipFill>
        <p:spPr bwMode="auto">
          <a:xfrm>
            <a:off x="658505" y="919802"/>
            <a:ext cx="8458200" cy="5559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802" y="6410980"/>
            <a:ext cx="8458199" cy="523220"/>
          </a:xfrm>
          <a:prstGeom prst="rect">
            <a:avLst/>
          </a:prstGeom>
        </p:spPr>
        <p:txBody>
          <a:bodyPr wrap="square">
            <a:spAutoFit/>
          </a:bodyPr>
          <a:lstStyle/>
          <a:p>
            <a:r>
              <a:rPr lang="en-US" sz="1400" smtClean="0">
                <a:solidFill>
                  <a:srgbClr val="FF0000"/>
                </a:solidFill>
              </a:rPr>
              <a:t>Photo: Luis Espinoza, Miami-Dade </a:t>
            </a:r>
            <a:r>
              <a:rPr lang="en-US" sz="1400">
                <a:solidFill>
                  <a:srgbClr val="FF0000"/>
                </a:solidFill>
              </a:rPr>
              <a:t>County Regulatory and Economic Resources </a:t>
            </a:r>
            <a:r>
              <a:rPr lang="en-US" sz="1400" smtClean="0">
                <a:solidFill>
                  <a:srgbClr val="FF0000"/>
                </a:solidFill>
              </a:rPr>
              <a:t>Department, Environmental Resource Management</a:t>
            </a:r>
            <a:endParaRPr lang="en-US" sz="1400">
              <a:solidFill>
                <a:srgbClr val="FF0000"/>
              </a:solidFill>
            </a:endParaRPr>
          </a:p>
        </p:txBody>
      </p:sp>
    </p:spTree>
    <p:extLst>
      <p:ext uri="{BB962C8B-B14F-4D97-AF65-F5344CB8AC3E}">
        <p14:creationId xmlns:p14="http://schemas.microsoft.com/office/powerpoint/2010/main" val="18440108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a:t>Big </a:t>
            </a:r>
            <a:r>
              <a:rPr lang="en-US" smtClean="0"/>
              <a:t>Picture Issues</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8949" b="15298"/>
          <a:stretch/>
        </p:blipFill>
        <p:spPr bwMode="auto">
          <a:xfrm>
            <a:off x="650543" y="863856"/>
            <a:ext cx="8493458" cy="563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85802" y="6410980"/>
            <a:ext cx="8458199" cy="523220"/>
          </a:xfrm>
          <a:prstGeom prst="rect">
            <a:avLst/>
          </a:prstGeom>
        </p:spPr>
        <p:txBody>
          <a:bodyPr wrap="square">
            <a:spAutoFit/>
          </a:bodyPr>
          <a:lstStyle/>
          <a:p>
            <a:r>
              <a:rPr lang="en-US" sz="1400" smtClean="0">
                <a:solidFill>
                  <a:srgbClr val="FF0000"/>
                </a:solidFill>
              </a:rPr>
              <a:t>Photo: Luis Espinoza, Miami-Dade </a:t>
            </a:r>
            <a:r>
              <a:rPr lang="en-US" sz="1400">
                <a:solidFill>
                  <a:srgbClr val="FF0000"/>
                </a:solidFill>
              </a:rPr>
              <a:t>County Regulatory and Economic Resources </a:t>
            </a:r>
            <a:r>
              <a:rPr lang="en-US" sz="1400" smtClean="0">
                <a:solidFill>
                  <a:srgbClr val="FF0000"/>
                </a:solidFill>
              </a:rPr>
              <a:t>Department, Environmental Resource Management</a:t>
            </a:r>
            <a:endParaRPr lang="en-US" sz="1400">
              <a:solidFill>
                <a:srgbClr val="FF0000"/>
              </a:solidFill>
            </a:endParaRPr>
          </a:p>
        </p:txBody>
      </p:sp>
    </p:spTree>
    <p:extLst>
      <p:ext uri="{BB962C8B-B14F-4D97-AF65-F5344CB8AC3E}">
        <p14:creationId xmlns:p14="http://schemas.microsoft.com/office/powerpoint/2010/main" val="42378876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a:t>Big </a:t>
            </a:r>
            <a:r>
              <a:rPr lang="en-US" smtClean="0"/>
              <a:t>Picture Issues</a:t>
            </a:r>
          </a:p>
        </p:txBody>
      </p:sp>
      <p:sp>
        <p:nvSpPr>
          <p:cNvPr id="13" name="Rectangle 12"/>
          <p:cNvSpPr/>
          <p:nvPr/>
        </p:nvSpPr>
        <p:spPr>
          <a:xfrm>
            <a:off x="685802" y="6410980"/>
            <a:ext cx="8458199" cy="307777"/>
          </a:xfrm>
          <a:prstGeom prst="rect">
            <a:avLst/>
          </a:prstGeom>
        </p:spPr>
        <p:txBody>
          <a:bodyPr wrap="square">
            <a:spAutoFit/>
          </a:bodyPr>
          <a:lstStyle/>
          <a:p>
            <a:r>
              <a:rPr lang="en-US" sz="1400" smtClean="0">
                <a:solidFill>
                  <a:srgbClr val="FF0000"/>
                </a:solidFill>
              </a:rPr>
              <a:t>Photo: Mike Sukop, Emily Eisenhauer, Joe Hughes, Florentin </a:t>
            </a:r>
            <a:r>
              <a:rPr lang="en-US" sz="1400" err="1" smtClean="0">
                <a:solidFill>
                  <a:srgbClr val="FF0000"/>
                </a:solidFill>
              </a:rPr>
              <a:t>Maurrasse</a:t>
            </a:r>
            <a:endParaRPr lang="en-US" sz="1400">
              <a:solidFill>
                <a:srgbClr val="FF0000"/>
              </a:solidFill>
            </a:endParaRPr>
          </a:p>
        </p:txBody>
      </p:sp>
      <p:pic>
        <p:nvPicPr>
          <p:cNvPr id="4098" name="Picture 2" descr="C:\Users\sukopm\Documents\Work\Projects\NSF_WSC_2\Web\Site\Images\11_14_2012_West_Ave_south.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15240000" cy="114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6116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mtClean="0"/>
              <a:t>WSC Category </a:t>
            </a:r>
            <a:r>
              <a:rPr lang="en-US"/>
              <a:t>2 Proposal</a:t>
            </a:r>
          </a:p>
        </p:txBody>
      </p:sp>
      <p:sp>
        <p:nvSpPr>
          <p:cNvPr id="5" name="Rectangle 4"/>
          <p:cNvSpPr/>
          <p:nvPr/>
        </p:nvSpPr>
        <p:spPr>
          <a:xfrm>
            <a:off x="685800" y="1752600"/>
            <a:ext cx="82296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marR="0" lvl="0" indent="-285750">
              <a:spcBef>
                <a:spcPts val="0"/>
              </a:spcBef>
              <a:spcAft>
                <a:spcPts val="0"/>
              </a:spcAft>
              <a:buFont typeface="Arial" pitchFamily="34" charset="0"/>
              <a:buChar char="•"/>
            </a:pPr>
            <a:r>
              <a:rPr lang="en-US" sz="2200" b="1" smtClean="0">
                <a:solidFill>
                  <a:srgbClr val="616139"/>
                </a:solidFill>
                <a:effectLst/>
                <a:ea typeface="Calibri"/>
                <a:cs typeface="Times New Roman" pitchFamily="18" charset="0"/>
              </a:rPr>
              <a:t>Can south Florida </a:t>
            </a:r>
            <a:r>
              <a:rPr lang="en-US" sz="2200" b="1">
                <a:solidFill>
                  <a:srgbClr val="616139"/>
                </a:solidFill>
                <a:effectLst/>
                <a:ea typeface="Calibri"/>
                <a:cs typeface="Times New Roman" pitchFamily="18" charset="0"/>
              </a:rPr>
              <a:t>water supplies </a:t>
            </a:r>
            <a:r>
              <a:rPr lang="en-US" sz="2200" b="1" smtClean="0">
                <a:solidFill>
                  <a:srgbClr val="616139"/>
                </a:solidFill>
                <a:effectLst/>
                <a:ea typeface="Calibri"/>
                <a:cs typeface="Times New Roman" pitchFamily="18" charset="0"/>
              </a:rPr>
              <a:t>be made more resilient to </a:t>
            </a:r>
            <a:r>
              <a:rPr lang="en-US" sz="2200" b="1">
                <a:solidFill>
                  <a:srgbClr val="616139"/>
                </a:solidFill>
                <a:effectLst/>
                <a:ea typeface="Calibri"/>
                <a:cs typeface="Times New Roman" pitchFamily="18" charset="0"/>
              </a:rPr>
              <a:t>climate </a:t>
            </a:r>
            <a:r>
              <a:rPr lang="en-US" sz="2200" b="1" smtClean="0">
                <a:solidFill>
                  <a:srgbClr val="616139"/>
                </a:solidFill>
                <a:effectLst/>
                <a:ea typeface="Calibri"/>
                <a:cs typeface="Times New Roman" pitchFamily="18" charset="0"/>
              </a:rPr>
              <a:t>change? </a:t>
            </a:r>
            <a:r>
              <a:rPr lang="en-US" sz="2200" b="1">
                <a:solidFill>
                  <a:srgbClr val="000099"/>
                </a:solidFill>
                <a:effectLst/>
                <a:ea typeface="Calibri"/>
                <a:cs typeface="Times New Roman" pitchFamily="18" charset="0"/>
              </a:rPr>
              <a:t> </a:t>
            </a:r>
          </a:p>
        </p:txBody>
      </p:sp>
      <p:sp>
        <p:nvSpPr>
          <p:cNvPr id="6" name="TextBox 5"/>
          <p:cNvSpPr txBox="1"/>
          <p:nvPr/>
        </p:nvSpPr>
        <p:spPr>
          <a:xfrm>
            <a:off x="762000" y="990600"/>
            <a:ext cx="3568541" cy="523220"/>
          </a:xfrm>
          <a:prstGeom prst="rect">
            <a:avLst/>
          </a:prstGeom>
          <a:noFill/>
        </p:spPr>
        <p:txBody>
          <a:bodyPr wrap="none" rtlCol="0">
            <a:spAutoFit/>
          </a:bodyPr>
          <a:lstStyle/>
          <a:p>
            <a:r>
              <a:rPr lang="en-US" sz="2800" b="1" smtClean="0">
                <a:solidFill>
                  <a:srgbClr val="000099"/>
                </a:solidFill>
                <a:cs typeface="Times New Roman" pitchFamily="18" charset="0"/>
              </a:rPr>
              <a:t>Research questions…</a:t>
            </a:r>
            <a:endParaRPr lang="en-US" sz="2800" b="1">
              <a:solidFill>
                <a:srgbClr val="000099"/>
              </a:solidFill>
              <a:cs typeface="Times New Roman" pitchFamily="18" charset="0"/>
            </a:endParaRPr>
          </a:p>
        </p:txBody>
      </p:sp>
      <p:sp>
        <p:nvSpPr>
          <p:cNvPr id="7" name="Rectangle 6"/>
          <p:cNvSpPr/>
          <p:nvPr/>
        </p:nvSpPr>
        <p:spPr>
          <a:xfrm>
            <a:off x="685800" y="3048000"/>
            <a:ext cx="82296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marR="0" lvl="0" indent="-285750">
              <a:spcBef>
                <a:spcPts val="0"/>
              </a:spcBef>
              <a:spcAft>
                <a:spcPts val="0"/>
              </a:spcAft>
              <a:buFont typeface="Arial" pitchFamily="34" charset="0"/>
              <a:buChar char="•"/>
            </a:pPr>
            <a:r>
              <a:rPr lang="en-US" sz="2200" b="1" smtClean="0">
                <a:solidFill>
                  <a:srgbClr val="5F6238"/>
                </a:solidFill>
                <a:effectLst/>
                <a:ea typeface="Calibri"/>
                <a:cs typeface="Times New Roman" pitchFamily="18" charset="0"/>
              </a:rPr>
              <a:t>What </a:t>
            </a:r>
            <a:r>
              <a:rPr lang="en-US" sz="2200" b="1">
                <a:solidFill>
                  <a:srgbClr val="5F6238"/>
                </a:solidFill>
                <a:effectLst/>
                <a:ea typeface="Calibri"/>
                <a:cs typeface="Times New Roman" pitchFamily="18" charset="0"/>
              </a:rPr>
              <a:t>are </a:t>
            </a:r>
            <a:r>
              <a:rPr lang="en-US" sz="2200" b="1" smtClean="0">
                <a:solidFill>
                  <a:srgbClr val="5F6238"/>
                </a:solidFill>
                <a:effectLst/>
                <a:ea typeface="Calibri"/>
                <a:cs typeface="Times New Roman" pitchFamily="18" charset="0"/>
              </a:rPr>
              <a:t>costs of maintaining built </a:t>
            </a:r>
            <a:r>
              <a:rPr lang="en-US" sz="2200" b="1">
                <a:solidFill>
                  <a:srgbClr val="5F6238"/>
                </a:solidFill>
                <a:effectLst/>
                <a:ea typeface="Calibri"/>
                <a:cs typeface="Times New Roman" pitchFamily="18" charset="0"/>
              </a:rPr>
              <a:t>and natural </a:t>
            </a:r>
            <a:r>
              <a:rPr lang="en-US" sz="2200" b="1" smtClean="0">
                <a:solidFill>
                  <a:srgbClr val="5F6238"/>
                </a:solidFill>
                <a:effectLst/>
                <a:ea typeface="Calibri"/>
                <a:cs typeface="Times New Roman" pitchFamily="18" charset="0"/>
              </a:rPr>
              <a:t>systems, recognizing </a:t>
            </a:r>
            <a:r>
              <a:rPr lang="en-US" sz="2200" b="1">
                <a:solidFill>
                  <a:srgbClr val="5F6238"/>
                </a:solidFill>
                <a:effectLst/>
                <a:ea typeface="Calibri"/>
                <a:cs typeface="Times New Roman" pitchFamily="18" charset="0"/>
              </a:rPr>
              <a:t>that </a:t>
            </a:r>
            <a:r>
              <a:rPr lang="en-US" sz="2200" b="1" smtClean="0">
                <a:solidFill>
                  <a:srgbClr val="5F6238"/>
                </a:solidFill>
                <a:effectLst/>
                <a:ea typeface="Calibri"/>
                <a:cs typeface="Times New Roman" pitchFamily="18" charset="0"/>
              </a:rPr>
              <a:t>socioeconomic pressures, </a:t>
            </a:r>
            <a:r>
              <a:rPr lang="en-US" sz="2200" b="1">
                <a:solidFill>
                  <a:srgbClr val="5F6238"/>
                </a:solidFill>
                <a:effectLst/>
                <a:ea typeface="Calibri"/>
                <a:cs typeface="Times New Roman" pitchFamily="18" charset="0"/>
              </a:rPr>
              <a:t>climate change, and </a:t>
            </a:r>
            <a:r>
              <a:rPr lang="en-US" sz="2200" b="1" smtClean="0">
                <a:solidFill>
                  <a:srgbClr val="5F6238"/>
                </a:solidFill>
                <a:effectLst/>
                <a:ea typeface="Calibri"/>
                <a:cs typeface="Times New Roman" pitchFamily="18" charset="0"/>
              </a:rPr>
              <a:t>SLR </a:t>
            </a:r>
            <a:r>
              <a:rPr lang="en-US" sz="2200" b="1">
                <a:solidFill>
                  <a:srgbClr val="5F6238"/>
                </a:solidFill>
                <a:effectLst/>
                <a:ea typeface="Calibri"/>
                <a:cs typeface="Times New Roman" pitchFamily="18" charset="0"/>
              </a:rPr>
              <a:t>may preclude </a:t>
            </a:r>
            <a:r>
              <a:rPr lang="en-US" sz="2200" b="1" smtClean="0">
                <a:solidFill>
                  <a:srgbClr val="5F6238"/>
                </a:solidFill>
                <a:effectLst/>
                <a:ea typeface="Calibri"/>
                <a:cs typeface="Times New Roman" pitchFamily="18" charset="0"/>
              </a:rPr>
              <a:t>long-term sustainability?</a:t>
            </a:r>
            <a:endParaRPr lang="en-US" sz="2200" b="1">
              <a:solidFill>
                <a:srgbClr val="5F6238"/>
              </a:solidFill>
              <a:effectLst/>
              <a:ea typeface="Calibri"/>
              <a:cs typeface="Times New Roman" pitchFamily="18" charset="0"/>
            </a:endParaRPr>
          </a:p>
        </p:txBody>
      </p:sp>
      <p:sp>
        <p:nvSpPr>
          <p:cNvPr id="8" name="Rectangle 7"/>
          <p:cNvSpPr/>
          <p:nvPr/>
        </p:nvSpPr>
        <p:spPr>
          <a:xfrm>
            <a:off x="609600" y="5029200"/>
            <a:ext cx="82296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lvl="0">
              <a:spcBef>
                <a:spcPts val="0"/>
              </a:spcBef>
              <a:spcAft>
                <a:spcPts val="0"/>
              </a:spcAft>
            </a:pPr>
            <a:endParaRPr lang="en-US" sz="2200" b="1" smtClean="0">
              <a:solidFill>
                <a:srgbClr val="000099"/>
              </a:solidFill>
              <a:effectLst/>
              <a:ea typeface="Calibri"/>
              <a:cs typeface="Times New Roman" pitchFamily="18" charset="0"/>
            </a:endParaRPr>
          </a:p>
          <a:p>
            <a:pPr marL="285750" marR="0" lvl="0" indent="-285750">
              <a:spcBef>
                <a:spcPts val="0"/>
              </a:spcBef>
              <a:spcAft>
                <a:spcPts val="0"/>
              </a:spcAft>
              <a:buFont typeface="Arial" pitchFamily="34" charset="0"/>
              <a:buChar char="•"/>
            </a:pPr>
            <a:r>
              <a:rPr lang="en-US" sz="2200" b="1" smtClean="0">
                <a:solidFill>
                  <a:srgbClr val="616139"/>
                </a:solidFill>
                <a:effectLst/>
                <a:ea typeface="Calibri"/>
                <a:cs typeface="Times New Roman" pitchFamily="18" charset="0"/>
              </a:rPr>
              <a:t>Do economics of water allocation influence preferences </a:t>
            </a:r>
            <a:r>
              <a:rPr lang="en-US" sz="2200" b="1">
                <a:solidFill>
                  <a:srgbClr val="616139"/>
                </a:solidFill>
                <a:effectLst/>
                <a:ea typeface="Calibri"/>
                <a:cs typeface="Times New Roman" pitchFamily="18" charset="0"/>
              </a:rPr>
              <a:t>for </a:t>
            </a:r>
            <a:r>
              <a:rPr lang="en-US" sz="2200" b="1" smtClean="0">
                <a:solidFill>
                  <a:srgbClr val="616139"/>
                </a:solidFill>
                <a:effectLst/>
                <a:ea typeface="Calibri"/>
                <a:cs typeface="Times New Roman" pitchFamily="18" charset="0"/>
              </a:rPr>
              <a:t>and perception of risks for hydrologic management options?</a:t>
            </a:r>
            <a:endParaRPr lang="en-US" sz="2200" b="1">
              <a:solidFill>
                <a:srgbClr val="616139"/>
              </a:solidFill>
              <a:effectLst/>
              <a:ea typeface="Calibri"/>
              <a:cs typeface="Times New Roman" pitchFamily="18" charset="0"/>
            </a:endParaRPr>
          </a:p>
          <a:p>
            <a:pPr marL="285750" marR="0" lvl="0" indent="-285750">
              <a:spcBef>
                <a:spcPts val="0"/>
              </a:spcBef>
              <a:spcAft>
                <a:spcPts val="0"/>
              </a:spcAft>
              <a:buFont typeface="Arial" pitchFamily="34" charset="0"/>
              <a:buChar char="•"/>
            </a:pPr>
            <a:endParaRPr lang="en-US" sz="2200" b="1" smtClean="0">
              <a:solidFill>
                <a:srgbClr val="000099"/>
              </a:solidFill>
              <a:effectLst/>
              <a:ea typeface="Calibri"/>
              <a:cs typeface="Times New Roman" pitchFamily="18" charset="0"/>
            </a:endParaRPr>
          </a:p>
        </p:txBody>
      </p:sp>
      <p:sp>
        <p:nvSpPr>
          <p:cNvPr id="9" name="Rectangle 8"/>
          <p:cNvSpPr/>
          <p:nvPr/>
        </p:nvSpPr>
        <p:spPr>
          <a:xfrm>
            <a:off x="609600" y="5105400"/>
            <a:ext cx="8229600"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lvl="0">
              <a:spcBef>
                <a:spcPts val="0"/>
              </a:spcBef>
              <a:spcAft>
                <a:spcPts val="0"/>
              </a:spcAft>
            </a:pPr>
            <a:endParaRPr lang="en-US" b="1" smtClean="0">
              <a:solidFill>
                <a:srgbClr val="5F6238"/>
              </a:solidFill>
              <a:effectLst/>
              <a:latin typeface="Times New Roman" pitchFamily="18" charset="0"/>
              <a:ea typeface="Calibri"/>
              <a:cs typeface="Times New Roman" pitchFamily="18" charset="0"/>
            </a:endParaRPr>
          </a:p>
          <a:p>
            <a:pPr marL="0" marR="0" algn="ctr">
              <a:lnSpc>
                <a:spcPct val="115000"/>
              </a:lnSpc>
              <a:spcBef>
                <a:spcPts val="0"/>
              </a:spcBef>
              <a:spcAft>
                <a:spcPts val="1000"/>
              </a:spcAft>
            </a:pPr>
            <a:r>
              <a:rPr lang="en-US" b="1">
                <a:solidFill>
                  <a:srgbClr val="000099"/>
                </a:solidFill>
                <a:effectLst/>
                <a:latin typeface="Times New Roman" pitchFamily="18" charset="0"/>
                <a:ea typeface="Calibri"/>
                <a:cs typeface="Times New Roman" pitchFamily="18" charset="0"/>
              </a:rPr>
              <a:t> </a:t>
            </a:r>
          </a:p>
        </p:txBody>
      </p:sp>
    </p:spTree>
    <p:extLst>
      <p:ext uri="{BB962C8B-B14F-4D97-AF65-F5344CB8AC3E}">
        <p14:creationId xmlns:p14="http://schemas.microsoft.com/office/powerpoint/2010/main" val="346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mtClean="0"/>
              <a:t>WSC </a:t>
            </a:r>
            <a:r>
              <a:rPr lang="en-US"/>
              <a:t>Category 2 Proposal</a:t>
            </a:r>
          </a:p>
        </p:txBody>
      </p:sp>
      <p:sp>
        <p:nvSpPr>
          <p:cNvPr id="12" name="Rectangle 11"/>
          <p:cNvSpPr/>
          <p:nvPr/>
        </p:nvSpPr>
        <p:spPr>
          <a:xfrm>
            <a:off x="792480" y="914400"/>
            <a:ext cx="746760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lvl="0">
              <a:spcBef>
                <a:spcPts val="0"/>
              </a:spcBef>
              <a:spcAft>
                <a:spcPts val="0"/>
              </a:spcAft>
            </a:pPr>
            <a:r>
              <a:rPr lang="en-US" sz="2800" b="1" smtClean="0">
                <a:solidFill>
                  <a:srgbClr val="000099"/>
                </a:solidFill>
                <a:effectLst/>
                <a:latin typeface="Times New Roman" pitchFamily="18" charset="0"/>
                <a:ea typeface="Calibri"/>
                <a:cs typeface="Times New Roman" pitchFamily="18" charset="0"/>
              </a:rPr>
              <a:t>Requires an interdisciplinary approach…</a:t>
            </a:r>
            <a:endParaRPr lang="en-US" sz="2800" b="1" smtClean="0">
              <a:solidFill>
                <a:srgbClr val="5F6238"/>
              </a:solidFill>
              <a:effectLst/>
              <a:latin typeface="Times New Roman" pitchFamily="18" charset="0"/>
              <a:ea typeface="Calibri"/>
              <a:cs typeface="Times New Roman" pitchFamily="18" charset="0"/>
            </a:endParaRPr>
          </a:p>
        </p:txBody>
      </p:sp>
      <p:sp>
        <p:nvSpPr>
          <p:cNvPr id="15" name="Rectangle 5"/>
          <p:cNvSpPr txBox="1">
            <a:spLocks noChangeArrowheads="1"/>
          </p:cNvSpPr>
          <p:nvPr/>
        </p:nvSpPr>
        <p:spPr bwMode="auto">
          <a:xfrm>
            <a:off x="685800" y="1600200"/>
            <a:ext cx="7696200" cy="54864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1313" indent="-341313" algn="l" rtl="0" eaLnBrk="0" fontAlgn="base" hangingPunct="0">
              <a:spcBef>
                <a:spcPct val="10000"/>
              </a:spcBef>
              <a:spcAft>
                <a:spcPct val="30000"/>
              </a:spcAft>
              <a:buClr>
                <a:srgbClr val="4A4924"/>
              </a:buClr>
              <a:buSzPct val="85000"/>
              <a:buFont typeface="Wingdings" pitchFamily="2" charset="2"/>
              <a:buChar char="l"/>
              <a:defRPr sz="2400">
                <a:solidFill>
                  <a:srgbClr val="4A4924"/>
                </a:solidFill>
                <a:latin typeface="+mn-lt"/>
                <a:ea typeface="+mn-ea"/>
                <a:cs typeface="+mn-cs"/>
              </a:defRPr>
            </a:lvl1pPr>
            <a:lvl2pPr marL="741363" indent="-285750" algn="l" rtl="0" eaLnBrk="0" fontAlgn="base" hangingPunct="0">
              <a:spcBef>
                <a:spcPct val="0"/>
              </a:spcBef>
              <a:spcAft>
                <a:spcPct val="10000"/>
              </a:spcAft>
              <a:buSzPct val="70000"/>
              <a:buFont typeface="Wingdings" pitchFamily="2" charset="2"/>
              <a:buChar char="l"/>
              <a:defRPr sz="2000" b="1">
                <a:solidFill>
                  <a:srgbClr val="676632"/>
                </a:solidFill>
                <a:latin typeface="+mn-lt"/>
              </a:defRPr>
            </a:lvl2pPr>
            <a:lvl3pPr marL="1260475" indent="-228600" algn="l" rtl="0" eaLnBrk="0" fontAlgn="base" hangingPunct="0">
              <a:spcBef>
                <a:spcPct val="20000"/>
              </a:spcBef>
              <a:spcAft>
                <a:spcPct val="0"/>
              </a:spcAft>
              <a:buSzPct val="100000"/>
              <a:buChar char="•"/>
              <a:defRPr sz="2000">
                <a:solidFill>
                  <a:srgbClr val="4A4924"/>
                </a:solidFill>
                <a:latin typeface="+mn-lt"/>
              </a:defRPr>
            </a:lvl3pPr>
            <a:lvl4pPr marL="1603375" indent="-228600" algn="l" rtl="0" eaLnBrk="0" fontAlgn="base" hangingPunct="0">
              <a:spcBef>
                <a:spcPct val="20000"/>
              </a:spcBef>
              <a:spcAft>
                <a:spcPct val="0"/>
              </a:spcAft>
              <a:buSzPct val="100000"/>
              <a:buChar char="–"/>
              <a:defRPr sz="2000">
                <a:solidFill>
                  <a:srgbClr val="4A4924"/>
                </a:solidFill>
                <a:latin typeface="+mn-lt"/>
              </a:defRPr>
            </a:lvl4pPr>
            <a:lvl5pPr marL="2057400" indent="-228600" algn="l" rtl="0" eaLnBrk="0" fontAlgn="base" hangingPunct="0">
              <a:spcBef>
                <a:spcPct val="20000"/>
              </a:spcBef>
              <a:spcAft>
                <a:spcPct val="0"/>
              </a:spcAft>
              <a:buSzPct val="100000"/>
              <a:buChar char="»"/>
              <a:defRPr sz="2000">
                <a:solidFill>
                  <a:srgbClr val="4A4924"/>
                </a:solidFill>
                <a:latin typeface="+mn-lt"/>
              </a:defRPr>
            </a:lvl5pPr>
            <a:lvl6pPr marL="2514600" indent="-228600" algn="l" rtl="0" eaLnBrk="0" fontAlgn="base" hangingPunct="0">
              <a:spcBef>
                <a:spcPct val="20000"/>
              </a:spcBef>
              <a:spcAft>
                <a:spcPct val="0"/>
              </a:spcAft>
              <a:buSzPct val="100000"/>
              <a:buChar char="»"/>
              <a:defRPr sz="2000">
                <a:solidFill>
                  <a:srgbClr val="4A4924"/>
                </a:solidFill>
                <a:latin typeface="+mn-lt"/>
              </a:defRPr>
            </a:lvl6pPr>
            <a:lvl7pPr marL="2971800" indent="-228600" algn="l" rtl="0" eaLnBrk="0" fontAlgn="base" hangingPunct="0">
              <a:spcBef>
                <a:spcPct val="20000"/>
              </a:spcBef>
              <a:spcAft>
                <a:spcPct val="0"/>
              </a:spcAft>
              <a:buSzPct val="100000"/>
              <a:buChar char="»"/>
              <a:defRPr sz="2000">
                <a:solidFill>
                  <a:srgbClr val="4A4924"/>
                </a:solidFill>
                <a:latin typeface="+mn-lt"/>
              </a:defRPr>
            </a:lvl7pPr>
            <a:lvl8pPr marL="3429000" indent="-228600" algn="l" rtl="0" eaLnBrk="0" fontAlgn="base" hangingPunct="0">
              <a:spcBef>
                <a:spcPct val="20000"/>
              </a:spcBef>
              <a:spcAft>
                <a:spcPct val="0"/>
              </a:spcAft>
              <a:buSzPct val="100000"/>
              <a:buChar char="»"/>
              <a:defRPr sz="2000">
                <a:solidFill>
                  <a:srgbClr val="4A4924"/>
                </a:solidFill>
                <a:latin typeface="+mn-lt"/>
              </a:defRPr>
            </a:lvl8pPr>
            <a:lvl9pPr marL="3886200" indent="-228600" algn="l" rtl="0" eaLnBrk="0" fontAlgn="base" hangingPunct="0">
              <a:spcBef>
                <a:spcPct val="20000"/>
              </a:spcBef>
              <a:spcAft>
                <a:spcPct val="0"/>
              </a:spcAft>
              <a:buSzPct val="100000"/>
              <a:buChar char="»"/>
              <a:defRPr sz="2000">
                <a:solidFill>
                  <a:srgbClr val="4A4924"/>
                </a:solidFill>
                <a:latin typeface="+mn-lt"/>
              </a:defRPr>
            </a:lvl9pPr>
          </a:lstStyle>
          <a:p>
            <a:pPr marL="285750" marR="0" lvl="0" indent="-285750">
              <a:spcBef>
                <a:spcPts val="0"/>
              </a:spcBef>
              <a:spcAft>
                <a:spcPts val="0"/>
              </a:spcAft>
              <a:buSzPct val="150000"/>
              <a:buFont typeface="Arial" pitchFamily="34" charset="0"/>
              <a:buChar char="•"/>
            </a:pPr>
            <a:r>
              <a:rPr lang="en-US" sz="2200" b="1">
                <a:solidFill>
                  <a:srgbClr val="5F6238"/>
                </a:solidFill>
                <a:ea typeface="Calibri"/>
                <a:cs typeface="Times New Roman" pitchFamily="18" charset="0"/>
              </a:rPr>
              <a:t>Regional economic valuation of </a:t>
            </a:r>
            <a:r>
              <a:rPr lang="en-US" sz="2200" b="1" u="sng" smtClean="0">
                <a:solidFill>
                  <a:srgbClr val="5F6238"/>
                </a:solidFill>
                <a:ea typeface="Calibri"/>
                <a:cs typeface="Times New Roman" pitchFamily="18" charset="0"/>
              </a:rPr>
              <a:t>urban, agricultural, ecosystem, and industrial </a:t>
            </a:r>
            <a:r>
              <a:rPr lang="en-US" sz="2200" b="1" u="sng">
                <a:solidFill>
                  <a:srgbClr val="5F6238"/>
                </a:solidFill>
                <a:ea typeface="Calibri"/>
                <a:cs typeface="Times New Roman" pitchFamily="18" charset="0"/>
              </a:rPr>
              <a:t>water </a:t>
            </a:r>
            <a:r>
              <a:rPr lang="en-US" sz="2200" b="1" u="sng" smtClean="0">
                <a:solidFill>
                  <a:srgbClr val="5F6238"/>
                </a:solidFill>
                <a:ea typeface="Calibri"/>
                <a:cs typeface="Times New Roman" pitchFamily="18" charset="0"/>
              </a:rPr>
              <a:t>use</a:t>
            </a:r>
          </a:p>
          <a:p>
            <a:pPr marL="285750" marR="0" lvl="0" indent="-285750">
              <a:spcBef>
                <a:spcPts val="0"/>
              </a:spcBef>
              <a:spcAft>
                <a:spcPts val="0"/>
              </a:spcAft>
              <a:buSzPct val="150000"/>
              <a:buFont typeface="Arial" pitchFamily="34" charset="0"/>
              <a:buChar char="•"/>
            </a:pPr>
            <a:endParaRPr lang="en-US" sz="2200" b="1" u="sng">
              <a:solidFill>
                <a:srgbClr val="5F6238"/>
              </a:solidFill>
              <a:ea typeface="Calibri"/>
              <a:cs typeface="Times New Roman" pitchFamily="18" charset="0"/>
            </a:endParaRPr>
          </a:p>
          <a:p>
            <a:pPr marL="285750" marR="0" lvl="0" indent="-285750">
              <a:spcBef>
                <a:spcPts val="0"/>
              </a:spcBef>
              <a:spcAft>
                <a:spcPts val="0"/>
              </a:spcAft>
              <a:buSzPct val="150000"/>
              <a:buFont typeface="Arial" pitchFamily="34" charset="0"/>
              <a:buChar char="•"/>
            </a:pPr>
            <a:r>
              <a:rPr lang="en-US" sz="2200" b="1">
                <a:solidFill>
                  <a:srgbClr val="5F6238"/>
                </a:solidFill>
                <a:ea typeface="Calibri"/>
                <a:cs typeface="Times New Roman" pitchFamily="18" charset="0"/>
              </a:rPr>
              <a:t>Economic valuation of </a:t>
            </a:r>
            <a:r>
              <a:rPr lang="en-US" sz="2200" b="1" u="sng">
                <a:solidFill>
                  <a:srgbClr val="5F6238"/>
                </a:solidFill>
                <a:ea typeface="Calibri"/>
                <a:cs typeface="Times New Roman" pitchFamily="18" charset="0"/>
              </a:rPr>
              <a:t>ecosystem services </a:t>
            </a:r>
            <a:endParaRPr lang="en-US" sz="2200" b="1" u="sng" smtClean="0">
              <a:solidFill>
                <a:srgbClr val="5F6238"/>
              </a:solidFill>
              <a:ea typeface="Calibri"/>
              <a:cs typeface="Times New Roman" pitchFamily="18" charset="0"/>
            </a:endParaRPr>
          </a:p>
          <a:p>
            <a:pPr marL="0" marR="0" lvl="0" indent="0">
              <a:spcBef>
                <a:spcPts val="0"/>
              </a:spcBef>
              <a:spcAft>
                <a:spcPts val="0"/>
              </a:spcAft>
              <a:buSzPct val="150000"/>
              <a:buNone/>
            </a:pPr>
            <a:r>
              <a:rPr lang="en-US" sz="2200" b="1" smtClean="0">
                <a:solidFill>
                  <a:srgbClr val="5F6238"/>
                </a:solidFill>
                <a:ea typeface="Calibri"/>
                <a:cs typeface="Times New Roman" pitchFamily="18" charset="0"/>
              </a:rPr>
              <a:t>	(</a:t>
            </a:r>
            <a:r>
              <a:rPr lang="en-US" sz="2200" b="1">
                <a:solidFill>
                  <a:srgbClr val="5F6238"/>
                </a:solidFill>
                <a:ea typeface="Calibri"/>
                <a:cs typeface="Times New Roman" pitchFamily="18" charset="0"/>
              </a:rPr>
              <a:t>expanded from </a:t>
            </a:r>
            <a:r>
              <a:rPr lang="en-US" sz="2200" b="1" smtClean="0">
                <a:solidFill>
                  <a:srgbClr val="5F6238"/>
                </a:solidFill>
                <a:ea typeface="Calibri"/>
                <a:cs typeface="Times New Roman" pitchFamily="18" charset="0"/>
              </a:rPr>
              <a:t>WSC Category 1)</a:t>
            </a:r>
          </a:p>
          <a:p>
            <a:pPr marL="285750" marR="0" lvl="0" indent="-285750">
              <a:spcBef>
                <a:spcPts val="0"/>
              </a:spcBef>
              <a:spcAft>
                <a:spcPts val="0"/>
              </a:spcAft>
              <a:buSzPct val="150000"/>
              <a:buFont typeface="Arial" pitchFamily="34" charset="0"/>
              <a:buChar char="•"/>
            </a:pPr>
            <a:endParaRPr lang="en-US" sz="2200" b="1">
              <a:solidFill>
                <a:srgbClr val="5F6238"/>
              </a:solidFill>
              <a:ea typeface="Calibri"/>
              <a:cs typeface="Times New Roman" pitchFamily="18" charset="0"/>
            </a:endParaRPr>
          </a:p>
          <a:p>
            <a:pPr marL="285750" indent="-285750">
              <a:spcBef>
                <a:spcPts val="0"/>
              </a:spcBef>
              <a:spcAft>
                <a:spcPts val="0"/>
              </a:spcAft>
              <a:buSzPct val="150000"/>
              <a:buFont typeface="Arial" pitchFamily="34" charset="0"/>
              <a:buChar char="•"/>
            </a:pPr>
            <a:r>
              <a:rPr lang="en-US" sz="2200" b="1" u="sng">
                <a:solidFill>
                  <a:srgbClr val="5F6238"/>
                </a:solidFill>
                <a:ea typeface="Calibri"/>
                <a:cs typeface="Times New Roman" pitchFamily="18" charset="0"/>
              </a:rPr>
              <a:t>Surveys </a:t>
            </a:r>
            <a:r>
              <a:rPr lang="en-US" sz="2200" b="1">
                <a:solidFill>
                  <a:srgbClr val="5F6238"/>
                </a:solidFill>
                <a:ea typeface="Calibri"/>
                <a:cs typeface="Times New Roman" pitchFamily="18" charset="0"/>
              </a:rPr>
              <a:t>of stakeholder risk perception and </a:t>
            </a:r>
            <a:r>
              <a:rPr lang="en-US" sz="2200" b="1" u="sng" smtClean="0">
                <a:solidFill>
                  <a:srgbClr val="5F6238"/>
                </a:solidFill>
                <a:ea typeface="Calibri"/>
                <a:cs typeface="Times New Roman" pitchFamily="18" charset="0"/>
              </a:rPr>
              <a:t>preferences</a:t>
            </a:r>
          </a:p>
          <a:p>
            <a:pPr marL="285750" indent="-285750">
              <a:spcBef>
                <a:spcPts val="0"/>
              </a:spcBef>
              <a:spcAft>
                <a:spcPts val="0"/>
              </a:spcAft>
              <a:buSzPct val="150000"/>
              <a:buFont typeface="Arial" pitchFamily="34" charset="0"/>
              <a:buChar char="•"/>
            </a:pPr>
            <a:endParaRPr lang="en-US" sz="2200" b="1" u="sng">
              <a:solidFill>
                <a:srgbClr val="5F6238"/>
              </a:solidFill>
              <a:ea typeface="Calibri"/>
              <a:cs typeface="Times New Roman" pitchFamily="18" charset="0"/>
            </a:endParaRPr>
          </a:p>
          <a:p>
            <a:pPr marL="285750" indent="-285750">
              <a:spcBef>
                <a:spcPts val="0"/>
              </a:spcBef>
              <a:spcAft>
                <a:spcPts val="0"/>
              </a:spcAft>
              <a:buSzPct val="150000"/>
              <a:buFont typeface="Arial" pitchFamily="34" charset="0"/>
              <a:buChar char="•"/>
            </a:pPr>
            <a:r>
              <a:rPr lang="en-US" sz="2200" b="1" smtClean="0">
                <a:solidFill>
                  <a:srgbClr val="5F6238"/>
                </a:solidFill>
                <a:ea typeface="Calibri"/>
                <a:cs typeface="Times New Roman" pitchFamily="18" charset="0"/>
              </a:rPr>
              <a:t>Integrating stakeholder preferences into Scenario-driven</a:t>
            </a:r>
            <a:r>
              <a:rPr lang="en-US" sz="2200" b="1">
                <a:solidFill>
                  <a:srgbClr val="5F6238"/>
                </a:solidFill>
                <a:ea typeface="Calibri"/>
                <a:cs typeface="Times New Roman" pitchFamily="18" charset="0"/>
              </a:rPr>
              <a:t>, regional </a:t>
            </a:r>
            <a:r>
              <a:rPr lang="en-US" sz="2200" b="1" u="sng" smtClean="0">
                <a:solidFill>
                  <a:srgbClr val="5F6238"/>
                </a:solidFill>
                <a:ea typeface="Calibri"/>
                <a:cs typeface="Times New Roman" pitchFamily="18" charset="0"/>
              </a:rPr>
              <a:t>hydro-economic optimization</a:t>
            </a:r>
          </a:p>
          <a:p>
            <a:pPr marL="285750" indent="-285750">
              <a:spcBef>
                <a:spcPts val="0"/>
              </a:spcBef>
              <a:spcAft>
                <a:spcPts val="0"/>
              </a:spcAft>
              <a:buSzPct val="150000"/>
              <a:buFont typeface="Arial" pitchFamily="34" charset="0"/>
              <a:buChar char="•"/>
            </a:pPr>
            <a:endParaRPr lang="en-US" sz="2200" b="1">
              <a:solidFill>
                <a:srgbClr val="5F6238"/>
              </a:solidFill>
              <a:ea typeface="Calibri"/>
              <a:cs typeface="Times New Roman" pitchFamily="18" charset="0"/>
            </a:endParaRPr>
          </a:p>
          <a:p>
            <a:pPr marL="285750" indent="-285750">
              <a:spcBef>
                <a:spcPts val="0"/>
              </a:spcBef>
              <a:spcAft>
                <a:spcPts val="0"/>
              </a:spcAft>
              <a:buSzPct val="150000"/>
              <a:buFont typeface="Arial" pitchFamily="34" charset="0"/>
              <a:buChar char="•"/>
            </a:pPr>
            <a:r>
              <a:rPr lang="en-US" sz="2200" b="1" u="sng">
                <a:solidFill>
                  <a:srgbClr val="5F6238"/>
                </a:solidFill>
                <a:ea typeface="Calibri"/>
                <a:cs typeface="Times New Roman" pitchFamily="18" charset="0"/>
              </a:rPr>
              <a:t>Decision-modeling</a:t>
            </a:r>
            <a:r>
              <a:rPr lang="en-US" sz="2200" b="1">
                <a:solidFill>
                  <a:srgbClr val="5F6238"/>
                </a:solidFill>
                <a:ea typeface="Calibri"/>
                <a:cs typeface="Times New Roman" pitchFamily="18" charset="0"/>
              </a:rPr>
              <a:t> of group interactions in </a:t>
            </a:r>
            <a:r>
              <a:rPr lang="en-US" sz="2200" b="1" smtClean="0">
                <a:solidFill>
                  <a:srgbClr val="5F6238"/>
                </a:solidFill>
                <a:ea typeface="Calibri"/>
                <a:cs typeface="Times New Roman" pitchFamily="18" charset="0"/>
              </a:rPr>
              <a:t>experimental </a:t>
            </a:r>
            <a:r>
              <a:rPr lang="en-US" sz="2200" b="1" smtClean="0">
                <a:solidFill>
                  <a:srgbClr val="616139"/>
                </a:solidFill>
                <a:ea typeface="Calibri"/>
                <a:cs typeface="Times New Roman" pitchFamily="18" charset="0"/>
              </a:rPr>
              <a:t>tradeoff </a:t>
            </a:r>
            <a:r>
              <a:rPr lang="en-US" sz="2200" b="1">
                <a:solidFill>
                  <a:srgbClr val="616139"/>
                </a:solidFill>
                <a:ea typeface="Calibri"/>
                <a:cs typeface="Times New Roman" pitchFamily="18" charset="0"/>
              </a:rPr>
              <a:t>negotiations</a:t>
            </a:r>
          </a:p>
          <a:p>
            <a:pPr marL="0" indent="0">
              <a:buNone/>
            </a:pPr>
            <a:endParaRPr lang="en-US" sz="2200" smtClean="0">
              <a:cs typeface="Times New Roman" pitchFamily="18" charset="0"/>
            </a:endParaRPr>
          </a:p>
          <a:p>
            <a:pPr lvl="1">
              <a:buFont typeface="Wingdings" pitchFamily="2" charset="2"/>
              <a:buNone/>
            </a:pPr>
            <a:endParaRPr lang="en-US" sz="2200" smtClean="0">
              <a:cs typeface="Times New Roman" pitchFamily="18" charset="0"/>
            </a:endParaRPr>
          </a:p>
        </p:txBody>
      </p:sp>
    </p:spTree>
    <p:extLst>
      <p:ext uri="{BB962C8B-B14F-4D97-AF65-F5344CB8AC3E}">
        <p14:creationId xmlns:p14="http://schemas.microsoft.com/office/powerpoint/2010/main" val="298503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a:t>WSC - Category 2 Proposal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0" y="865094"/>
            <a:ext cx="4216281" cy="5715000"/>
          </a:xfrm>
          <a:prstGeom prst="rect">
            <a:avLst/>
          </a:prstGeom>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0650"/>
          <a:stretch/>
        </p:blipFill>
        <p:spPr bwMode="auto">
          <a:xfrm>
            <a:off x="8090944" y="2819400"/>
            <a:ext cx="990600" cy="1181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001408" y="3964679"/>
            <a:ext cx="1132609" cy="461665"/>
          </a:xfrm>
          <a:prstGeom prst="rect">
            <a:avLst/>
          </a:prstGeom>
          <a:noFill/>
        </p:spPr>
        <p:txBody>
          <a:bodyPr wrap="square" rtlCol="0">
            <a:spAutoFit/>
          </a:bodyPr>
          <a:lstStyle/>
          <a:p>
            <a:pPr algn="ctr"/>
            <a:r>
              <a:rPr lang="en-US" sz="1200" smtClean="0"/>
              <a:t>David Watkins, MTU</a:t>
            </a:r>
            <a:endParaRPr lang="en-US" sz="120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1580" y="4679731"/>
            <a:ext cx="4776377" cy="1797269"/>
          </a:xfrm>
          <a:prstGeom prst="rect">
            <a:avLst/>
          </a:prstGeom>
        </p:spPr>
      </p:pic>
      <p:sp>
        <p:nvSpPr>
          <p:cNvPr id="9" name="TextBox 8"/>
          <p:cNvSpPr txBox="1"/>
          <p:nvPr/>
        </p:nvSpPr>
        <p:spPr>
          <a:xfrm>
            <a:off x="4191000" y="914400"/>
            <a:ext cx="4120078" cy="3847207"/>
          </a:xfrm>
          <a:prstGeom prst="rect">
            <a:avLst/>
          </a:prstGeom>
          <a:noFill/>
        </p:spPr>
        <p:txBody>
          <a:bodyPr wrap="square" rtlCol="0">
            <a:spAutoFit/>
          </a:bodyPr>
          <a:lstStyle/>
          <a:p>
            <a:r>
              <a:rPr lang="en-US" sz="2200" b="1" u="sng" smtClean="0">
                <a:solidFill>
                  <a:srgbClr val="616139"/>
                </a:solidFill>
                <a:latin typeface="+mn-lt"/>
              </a:rPr>
              <a:t>Hydro-economic network optimization</a:t>
            </a:r>
          </a:p>
          <a:p>
            <a:endParaRPr lang="en-US" smtClean="0">
              <a:latin typeface="+mn-lt"/>
            </a:endParaRPr>
          </a:p>
          <a:p>
            <a:r>
              <a:rPr lang="en-US" sz="1800" b="1" smtClean="0">
                <a:solidFill>
                  <a:srgbClr val="616139"/>
                </a:solidFill>
                <a:latin typeface="+mn-lt"/>
              </a:rPr>
              <a:t>Optimization according to “cost</a:t>
            </a:r>
            <a:r>
              <a:rPr lang="en-US" sz="1800" b="1">
                <a:solidFill>
                  <a:srgbClr val="616139"/>
                </a:solidFill>
                <a:latin typeface="+mn-lt"/>
              </a:rPr>
              <a:t>” </a:t>
            </a:r>
            <a:r>
              <a:rPr lang="en-US" sz="1800" b="1" smtClean="0">
                <a:solidFill>
                  <a:srgbClr val="616139"/>
                </a:solidFill>
                <a:latin typeface="+mn-lt"/>
              </a:rPr>
              <a:t>functions </a:t>
            </a:r>
            <a:r>
              <a:rPr lang="en-US" sz="1800" b="1">
                <a:solidFill>
                  <a:srgbClr val="616139"/>
                </a:solidFill>
                <a:latin typeface="+mn-lt"/>
              </a:rPr>
              <a:t>and decision criteria, such as expected </a:t>
            </a:r>
            <a:r>
              <a:rPr lang="en-US" sz="1800" b="1" smtClean="0">
                <a:solidFill>
                  <a:srgbClr val="616139"/>
                </a:solidFill>
                <a:latin typeface="+mn-lt"/>
              </a:rPr>
              <a:t>value or expected regret</a:t>
            </a:r>
          </a:p>
          <a:p>
            <a:endParaRPr lang="en-US" sz="1800" b="1" smtClean="0">
              <a:solidFill>
                <a:srgbClr val="616139"/>
              </a:solidFill>
              <a:latin typeface="+mn-lt"/>
            </a:endParaRPr>
          </a:p>
          <a:p>
            <a:r>
              <a:rPr lang="en-US" sz="1800" b="1" smtClean="0">
                <a:solidFill>
                  <a:srgbClr val="616139"/>
                </a:solidFill>
                <a:latin typeface="+mn-lt"/>
              </a:rPr>
              <a:t>Cost functions include ecosystem </a:t>
            </a:r>
          </a:p>
          <a:p>
            <a:r>
              <a:rPr lang="en-US" sz="1800" b="1" smtClean="0">
                <a:solidFill>
                  <a:srgbClr val="616139"/>
                </a:solidFill>
                <a:latin typeface="+mn-lt"/>
              </a:rPr>
              <a:t>service valuations</a:t>
            </a:r>
          </a:p>
          <a:p>
            <a:endParaRPr lang="en-US" sz="1800" b="1">
              <a:solidFill>
                <a:srgbClr val="616139"/>
              </a:solidFill>
              <a:latin typeface="+mn-lt"/>
            </a:endParaRPr>
          </a:p>
          <a:p>
            <a:r>
              <a:rPr lang="en-US" sz="1800" b="1" smtClean="0">
                <a:solidFill>
                  <a:srgbClr val="616139"/>
                </a:solidFill>
                <a:latin typeface="+mn-lt"/>
              </a:rPr>
              <a:t>Scenario-driven, “robust” </a:t>
            </a:r>
          </a:p>
          <a:p>
            <a:r>
              <a:rPr lang="en-US" sz="1800" b="1">
                <a:solidFill>
                  <a:srgbClr val="616139"/>
                </a:solidFill>
                <a:latin typeface="+mn-lt"/>
              </a:rPr>
              <a:t>o</a:t>
            </a:r>
            <a:r>
              <a:rPr lang="en-US" sz="1800" b="1" smtClean="0">
                <a:solidFill>
                  <a:srgbClr val="616139"/>
                </a:solidFill>
                <a:latin typeface="+mn-lt"/>
              </a:rPr>
              <a:t>ptimization via decision tree</a:t>
            </a:r>
            <a:endParaRPr lang="en-US" sz="1800">
              <a:latin typeface="+mn-lt"/>
            </a:endParaRPr>
          </a:p>
        </p:txBody>
      </p:sp>
    </p:spTree>
    <p:extLst>
      <p:ext uri="{BB962C8B-B14F-4D97-AF65-F5344CB8AC3E}">
        <p14:creationId xmlns:p14="http://schemas.microsoft.com/office/powerpoint/2010/main" val="36423781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800" smtClean="0"/>
              <a:t>South Florida Systems Analysis Model</a:t>
            </a:r>
            <a:endParaRPr lang="en-US" sz="2800"/>
          </a:p>
        </p:txBody>
      </p:sp>
      <p:sp>
        <p:nvSpPr>
          <p:cNvPr id="15" name="Rectangle 5"/>
          <p:cNvSpPr txBox="1">
            <a:spLocks noChangeArrowheads="1"/>
          </p:cNvSpPr>
          <p:nvPr/>
        </p:nvSpPr>
        <p:spPr bwMode="auto">
          <a:xfrm>
            <a:off x="685800" y="1219200"/>
            <a:ext cx="4191000" cy="54864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1313" indent="-341313" algn="l" rtl="0" eaLnBrk="0" fontAlgn="base" hangingPunct="0">
              <a:spcBef>
                <a:spcPct val="10000"/>
              </a:spcBef>
              <a:spcAft>
                <a:spcPct val="30000"/>
              </a:spcAft>
              <a:buClr>
                <a:srgbClr val="4A4924"/>
              </a:buClr>
              <a:buSzPct val="85000"/>
              <a:buFont typeface="Wingdings" pitchFamily="2" charset="2"/>
              <a:buChar char="l"/>
              <a:defRPr sz="2400">
                <a:solidFill>
                  <a:srgbClr val="4A4924"/>
                </a:solidFill>
                <a:latin typeface="+mn-lt"/>
                <a:ea typeface="+mn-ea"/>
                <a:cs typeface="+mn-cs"/>
              </a:defRPr>
            </a:lvl1pPr>
            <a:lvl2pPr marL="741363" indent="-285750" algn="l" rtl="0" eaLnBrk="0" fontAlgn="base" hangingPunct="0">
              <a:spcBef>
                <a:spcPct val="0"/>
              </a:spcBef>
              <a:spcAft>
                <a:spcPct val="10000"/>
              </a:spcAft>
              <a:buSzPct val="70000"/>
              <a:buFont typeface="Wingdings" pitchFamily="2" charset="2"/>
              <a:buChar char="l"/>
              <a:defRPr sz="2000" b="1">
                <a:solidFill>
                  <a:srgbClr val="676632"/>
                </a:solidFill>
                <a:latin typeface="+mn-lt"/>
              </a:defRPr>
            </a:lvl2pPr>
            <a:lvl3pPr marL="1260475" indent="-228600" algn="l" rtl="0" eaLnBrk="0" fontAlgn="base" hangingPunct="0">
              <a:spcBef>
                <a:spcPct val="20000"/>
              </a:spcBef>
              <a:spcAft>
                <a:spcPct val="0"/>
              </a:spcAft>
              <a:buSzPct val="100000"/>
              <a:buChar char="•"/>
              <a:defRPr sz="2000">
                <a:solidFill>
                  <a:srgbClr val="4A4924"/>
                </a:solidFill>
                <a:latin typeface="+mn-lt"/>
              </a:defRPr>
            </a:lvl3pPr>
            <a:lvl4pPr marL="1603375" indent="-228600" algn="l" rtl="0" eaLnBrk="0" fontAlgn="base" hangingPunct="0">
              <a:spcBef>
                <a:spcPct val="20000"/>
              </a:spcBef>
              <a:spcAft>
                <a:spcPct val="0"/>
              </a:spcAft>
              <a:buSzPct val="100000"/>
              <a:buChar char="–"/>
              <a:defRPr sz="2000">
                <a:solidFill>
                  <a:srgbClr val="4A4924"/>
                </a:solidFill>
                <a:latin typeface="+mn-lt"/>
              </a:defRPr>
            </a:lvl4pPr>
            <a:lvl5pPr marL="2057400" indent="-228600" algn="l" rtl="0" eaLnBrk="0" fontAlgn="base" hangingPunct="0">
              <a:spcBef>
                <a:spcPct val="20000"/>
              </a:spcBef>
              <a:spcAft>
                <a:spcPct val="0"/>
              </a:spcAft>
              <a:buSzPct val="100000"/>
              <a:buChar char="»"/>
              <a:defRPr sz="2000">
                <a:solidFill>
                  <a:srgbClr val="4A4924"/>
                </a:solidFill>
                <a:latin typeface="+mn-lt"/>
              </a:defRPr>
            </a:lvl5pPr>
            <a:lvl6pPr marL="2514600" indent="-228600" algn="l" rtl="0" eaLnBrk="0" fontAlgn="base" hangingPunct="0">
              <a:spcBef>
                <a:spcPct val="20000"/>
              </a:spcBef>
              <a:spcAft>
                <a:spcPct val="0"/>
              </a:spcAft>
              <a:buSzPct val="100000"/>
              <a:buChar char="»"/>
              <a:defRPr sz="2000">
                <a:solidFill>
                  <a:srgbClr val="4A4924"/>
                </a:solidFill>
                <a:latin typeface="+mn-lt"/>
              </a:defRPr>
            </a:lvl6pPr>
            <a:lvl7pPr marL="2971800" indent="-228600" algn="l" rtl="0" eaLnBrk="0" fontAlgn="base" hangingPunct="0">
              <a:spcBef>
                <a:spcPct val="20000"/>
              </a:spcBef>
              <a:spcAft>
                <a:spcPct val="0"/>
              </a:spcAft>
              <a:buSzPct val="100000"/>
              <a:buChar char="»"/>
              <a:defRPr sz="2000">
                <a:solidFill>
                  <a:srgbClr val="4A4924"/>
                </a:solidFill>
                <a:latin typeface="+mn-lt"/>
              </a:defRPr>
            </a:lvl7pPr>
            <a:lvl8pPr marL="3429000" indent="-228600" algn="l" rtl="0" eaLnBrk="0" fontAlgn="base" hangingPunct="0">
              <a:spcBef>
                <a:spcPct val="20000"/>
              </a:spcBef>
              <a:spcAft>
                <a:spcPct val="0"/>
              </a:spcAft>
              <a:buSzPct val="100000"/>
              <a:buChar char="»"/>
              <a:defRPr sz="2000">
                <a:solidFill>
                  <a:srgbClr val="4A4924"/>
                </a:solidFill>
                <a:latin typeface="+mn-lt"/>
              </a:defRPr>
            </a:lvl8pPr>
            <a:lvl9pPr marL="3886200" indent="-228600" algn="l" rtl="0" eaLnBrk="0" fontAlgn="base" hangingPunct="0">
              <a:spcBef>
                <a:spcPct val="20000"/>
              </a:spcBef>
              <a:spcAft>
                <a:spcPct val="0"/>
              </a:spcAft>
              <a:buSzPct val="100000"/>
              <a:buChar char="»"/>
              <a:defRPr sz="2000">
                <a:solidFill>
                  <a:srgbClr val="4A4924"/>
                </a:solidFill>
                <a:latin typeface="+mn-lt"/>
              </a:defRPr>
            </a:lvl9pPr>
          </a:lstStyle>
          <a:p>
            <a:pPr marL="285750" marR="0" lvl="0" indent="-285750">
              <a:spcBef>
                <a:spcPts val="0"/>
              </a:spcBef>
              <a:spcAft>
                <a:spcPts val="0"/>
              </a:spcAft>
              <a:buSzPct val="150000"/>
              <a:buFont typeface="Arial" pitchFamily="34" charset="0"/>
              <a:buChar char="•"/>
            </a:pPr>
            <a:r>
              <a:rPr lang="en-US" sz="2200" b="1" smtClean="0">
                <a:solidFill>
                  <a:srgbClr val="5F6238"/>
                </a:solidFill>
                <a:ea typeface="Calibri"/>
                <a:cs typeface="Times New Roman" pitchFamily="18" charset="0"/>
              </a:rPr>
              <a:t>Based on Hydrologic Engineering </a:t>
            </a:r>
            <a:r>
              <a:rPr lang="en-US" sz="2200" b="1">
                <a:solidFill>
                  <a:srgbClr val="5F6238"/>
                </a:solidFill>
                <a:ea typeface="Calibri"/>
                <a:cs typeface="Times New Roman" pitchFamily="18" charset="0"/>
              </a:rPr>
              <a:t>Center Prescriptive Reservoir Model </a:t>
            </a:r>
            <a:r>
              <a:rPr lang="en-US" sz="2200" b="1" smtClean="0">
                <a:solidFill>
                  <a:srgbClr val="5F6238"/>
                </a:solidFill>
                <a:ea typeface="Calibri"/>
                <a:cs typeface="Times New Roman" pitchFamily="18" charset="0"/>
              </a:rPr>
              <a:t>(USACE 1994, 2003) </a:t>
            </a:r>
            <a:r>
              <a:rPr lang="en-US" sz="2000">
                <a:hlinkClick r:id="rId2"/>
              </a:rPr>
              <a:t>http://</a:t>
            </a:r>
            <a:r>
              <a:rPr lang="en-US" sz="2000" smtClean="0">
                <a:hlinkClick r:id="rId2"/>
              </a:rPr>
              <a:t>www.hec.usace.army.mil/software/hec-resprm/index.html</a:t>
            </a:r>
            <a:endParaRPr lang="en-US" sz="2200" b="1" smtClean="0">
              <a:solidFill>
                <a:srgbClr val="5F6238"/>
              </a:solidFill>
              <a:ea typeface="Calibri"/>
              <a:cs typeface="Times New Roman" pitchFamily="18"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739" t="8163" r="42351" b="57235"/>
          <a:stretch/>
        </p:blipFill>
        <p:spPr bwMode="auto">
          <a:xfrm>
            <a:off x="4876800" y="1066800"/>
            <a:ext cx="4012442" cy="516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565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28600" y="0"/>
            <a:ext cx="1219200" cy="6858000"/>
          </a:xfrm>
          <a:prstGeom prst="rect">
            <a:avLst/>
          </a:prstGeom>
          <a:solidFill>
            <a:srgbClr val="D9D8B0"/>
          </a:solidFill>
          <a:ln w="12700">
            <a:noFill/>
            <a:prstDash val="dash"/>
            <a:miter lim="800000"/>
            <a:headEnd/>
            <a:tailEnd/>
          </a:ln>
          <a:effectLst/>
        </p:spPr>
        <p:txBody>
          <a:bodyPr wrap="none" anchor="ctr"/>
          <a:lstStyle/>
          <a:p>
            <a:pPr algn="ctr"/>
            <a:endParaRPr lang="en-US">
              <a:effectLst>
                <a:outerShdw blurRad="38100" dist="38100" dir="2700000" algn="tl">
                  <a:srgbClr val="FFFFFF"/>
                </a:outerShdw>
              </a:effectLst>
            </a:endParaRPr>
          </a:p>
        </p:txBody>
      </p:sp>
      <p:sp>
        <p:nvSpPr>
          <p:cNvPr id="4100" name="Rectangle 4"/>
          <p:cNvSpPr>
            <a:spLocks noChangeArrowheads="1"/>
          </p:cNvSpPr>
          <p:nvPr/>
        </p:nvSpPr>
        <p:spPr bwMode="auto">
          <a:xfrm>
            <a:off x="0" y="0"/>
            <a:ext cx="1600200" cy="6858000"/>
          </a:xfrm>
          <a:prstGeom prst="rect">
            <a:avLst/>
          </a:prstGeom>
          <a:noFill/>
          <a:ln w="12700">
            <a:noFill/>
            <a:prstDash val="dash"/>
            <a:miter lim="800000"/>
            <a:headEnd/>
            <a:tailEnd/>
          </a:ln>
          <a:effectLst/>
        </p:spPr>
        <p:txBody>
          <a:bodyPr wrap="none" anchor="ctr"/>
          <a:lstStyle/>
          <a:p>
            <a:endParaRPr lang="en-US"/>
          </a:p>
        </p:txBody>
      </p:sp>
      <p:sp>
        <p:nvSpPr>
          <p:cNvPr id="4102" name="Rectangle 6"/>
          <p:cNvSpPr>
            <a:spLocks noGrp="1" noChangeArrowheads="1"/>
          </p:cNvSpPr>
          <p:nvPr>
            <p:ph type="ctrTitle"/>
          </p:nvPr>
        </p:nvSpPr>
        <p:spPr>
          <a:xfrm>
            <a:off x="1447800" y="381000"/>
            <a:ext cx="7518400" cy="1524000"/>
          </a:xfrm>
          <a:noFill/>
          <a:ln/>
          <a:effectLst/>
        </p:spPr>
        <p:txBody>
          <a:bodyPr/>
          <a:lstStyle/>
          <a:p>
            <a:pPr algn="ctr" defTabSz="587375">
              <a:tabLst>
                <a:tab pos="1300163" algn="l"/>
                <a:tab pos="4229100" algn="l"/>
              </a:tabLst>
            </a:pPr>
            <a:r>
              <a:rPr lang="en-US" sz="2800" b="1"/>
              <a:t>WSC-Category 1: Linking freshwater inputs to ecosystem functioning and services provided by a large mangrove </a:t>
            </a:r>
            <a:r>
              <a:rPr lang="en-US" sz="2800" b="1" smtClean="0"/>
              <a:t>estuary</a:t>
            </a:r>
            <a:endParaRPr lang="en-US" sz="2800" b="1"/>
          </a:p>
        </p:txBody>
      </p:sp>
      <p:sp>
        <p:nvSpPr>
          <p:cNvPr id="4103" name="Rectangle 7"/>
          <p:cNvSpPr>
            <a:spLocks noGrp="1" noChangeArrowheads="1"/>
          </p:cNvSpPr>
          <p:nvPr>
            <p:ph type="subTitle" idx="1"/>
          </p:nvPr>
        </p:nvSpPr>
        <p:spPr>
          <a:xfrm>
            <a:off x="1981200" y="2459664"/>
            <a:ext cx="2286000" cy="1143000"/>
          </a:xfrm>
          <a:noFill/>
          <a:ln/>
        </p:spPr>
        <p:txBody>
          <a:bodyPr/>
          <a:lstStyle/>
          <a:p>
            <a:pPr algn="l"/>
            <a:r>
              <a:rPr lang="en-US" sz="2500" b="1">
                <a:solidFill>
                  <a:srgbClr val="7F7D3D"/>
                </a:solidFill>
                <a:effectLst>
                  <a:outerShdw blurRad="38100" dist="38100" dir="2700000" algn="tl">
                    <a:srgbClr val="C0C0C0"/>
                  </a:outerShdw>
                </a:effectLst>
              </a:rPr>
              <a:t>Mike Sukop</a:t>
            </a:r>
          </a:p>
        </p:txBody>
      </p:sp>
      <p:sp>
        <p:nvSpPr>
          <p:cNvPr id="4105" name="Line 9"/>
          <p:cNvSpPr>
            <a:spLocks noChangeShapeType="1"/>
          </p:cNvSpPr>
          <p:nvPr/>
        </p:nvSpPr>
        <p:spPr bwMode="auto">
          <a:xfrm>
            <a:off x="1752600" y="2286000"/>
            <a:ext cx="7162800" cy="0"/>
          </a:xfrm>
          <a:prstGeom prst="line">
            <a:avLst/>
          </a:prstGeom>
          <a:noFill/>
          <a:ln w="25400">
            <a:solidFill>
              <a:srgbClr val="C2C07E"/>
            </a:solidFill>
            <a:round/>
            <a:headEnd/>
            <a:tailEnd/>
          </a:ln>
          <a:effectLst/>
        </p:spPr>
        <p:txBody>
          <a:bodyPr/>
          <a:lstStyle/>
          <a:p>
            <a:endParaRPr lang="en-US"/>
          </a:p>
        </p:txBody>
      </p:sp>
      <p:sp>
        <p:nvSpPr>
          <p:cNvPr id="5129" name="Rectangle 9"/>
          <p:cNvSpPr>
            <a:spLocks noChangeArrowheads="1"/>
          </p:cNvSpPr>
          <p:nvPr/>
        </p:nvSpPr>
        <p:spPr bwMode="auto">
          <a:xfrm>
            <a:off x="1981200" y="2764464"/>
            <a:ext cx="1981200" cy="762000"/>
          </a:xfrm>
          <a:prstGeom prst="rect">
            <a:avLst/>
          </a:prstGeom>
          <a:noFill/>
          <a:ln w="12700">
            <a:noFill/>
            <a:prstDash val="dash"/>
            <a:miter lim="800000"/>
            <a:headEnd/>
            <a:tailEnd/>
          </a:ln>
          <a:effectLst/>
        </p:spPr>
        <p:txBody>
          <a:bodyPr lIns="90488" tIns="44450" rIns="90488" bIns="44450"/>
          <a:lstStyle/>
          <a:p>
            <a:r>
              <a:rPr lang="en-US" smtClean="0">
                <a:solidFill>
                  <a:srgbClr val="808000"/>
                </a:solidFill>
                <a:latin typeface="Arial Unicode MS" pitchFamily="34" charset="-128"/>
              </a:rPr>
              <a:t>Earth and Environment</a:t>
            </a:r>
            <a:r>
              <a:rPr lang="en-US">
                <a:solidFill>
                  <a:srgbClr val="808000"/>
                </a:solidFill>
                <a:latin typeface="Arial Unicode MS" pitchFamily="34" charset="-128"/>
              </a:rPr>
              <a:t/>
            </a:r>
            <a:br>
              <a:rPr lang="en-US">
                <a:solidFill>
                  <a:srgbClr val="808000"/>
                </a:solidFill>
                <a:latin typeface="Arial Unicode MS" pitchFamily="34" charset="-128"/>
              </a:rPr>
            </a:br>
            <a:endParaRPr lang="en-US">
              <a:solidFill>
                <a:srgbClr val="808000"/>
              </a:solidFill>
              <a:latin typeface="Arial Unicode MS" pitchFamily="34" charset="-128"/>
            </a:endParaRPr>
          </a:p>
        </p:txBody>
      </p:sp>
      <p:pic>
        <p:nvPicPr>
          <p:cNvPr id="273425" name="Picture 1041" descr="FIULogo_H_CMYK"/>
          <p:cNvPicPr>
            <a:picLocks noChangeAspect="1" noChangeArrowheads="1"/>
          </p:cNvPicPr>
          <p:nvPr/>
        </p:nvPicPr>
        <p:blipFill>
          <a:blip r:embed="rId4" cstate="print"/>
          <a:srcRect/>
          <a:stretch>
            <a:fillRect/>
          </a:stretch>
        </p:blipFill>
        <p:spPr bwMode="auto">
          <a:xfrm>
            <a:off x="4495800" y="2552700"/>
            <a:ext cx="4419600" cy="800100"/>
          </a:xfrm>
          <a:prstGeom prst="rect">
            <a:avLst/>
          </a:prstGeom>
          <a:noFill/>
          <a:ln w="9525">
            <a:noFill/>
            <a:miter lim="800000"/>
            <a:headEnd/>
            <a:tailEnd/>
          </a:ln>
        </p:spPr>
      </p:pic>
      <p:sp>
        <p:nvSpPr>
          <p:cNvPr id="17" name="Line 9"/>
          <p:cNvSpPr>
            <a:spLocks noChangeShapeType="1"/>
          </p:cNvSpPr>
          <p:nvPr/>
        </p:nvSpPr>
        <p:spPr bwMode="auto">
          <a:xfrm>
            <a:off x="4038600" y="3581400"/>
            <a:ext cx="4876800" cy="0"/>
          </a:xfrm>
          <a:prstGeom prst="line">
            <a:avLst/>
          </a:prstGeom>
          <a:noFill/>
          <a:ln w="25400">
            <a:solidFill>
              <a:srgbClr val="C2C07E"/>
            </a:solidFill>
            <a:round/>
            <a:headEnd/>
            <a:tailEnd/>
          </a:ln>
          <a:effectLst/>
        </p:spPr>
        <p:txBody>
          <a:bodyPr/>
          <a:lstStyle/>
          <a:p>
            <a:endParaRPr lang="en-US"/>
          </a:p>
        </p:txBody>
      </p:sp>
      <p:pic>
        <p:nvPicPr>
          <p:cNvPr id="19" name="Picture 1036" descr="National Science Foundation">
            <a:hlinkClick r:id="rId5"/>
          </p:cNvPr>
          <p:cNvPicPr>
            <a:picLocks noChangeAspect="1" noChangeArrowheads="1"/>
          </p:cNvPicPr>
          <p:nvPr/>
        </p:nvPicPr>
        <p:blipFill>
          <a:blip r:embed="rId6" cstate="print"/>
          <a:srcRect/>
          <a:stretch>
            <a:fillRect/>
          </a:stretch>
        </p:blipFill>
        <p:spPr bwMode="auto">
          <a:xfrm>
            <a:off x="1981200" y="6048513"/>
            <a:ext cx="3367355" cy="650697"/>
          </a:xfrm>
          <a:prstGeom prst="rect">
            <a:avLst/>
          </a:prstGeom>
          <a:noFill/>
        </p:spPr>
      </p:pic>
      <p:pic>
        <p:nvPicPr>
          <p:cNvPr id="26" name="Picture 3" descr="http://www.nps.gov/archive/elma/arrowhead.gif"/>
          <p:cNvPicPr>
            <a:picLocks noChangeAspect="1" noChangeArrowheads="1"/>
          </p:cNvPicPr>
          <p:nvPr/>
        </p:nvPicPr>
        <p:blipFill>
          <a:blip r:embed="rId7" cstate="print"/>
          <a:srcRect/>
          <a:stretch>
            <a:fillRect/>
          </a:stretch>
        </p:blipFill>
        <p:spPr bwMode="auto">
          <a:xfrm>
            <a:off x="7315200" y="4149852"/>
            <a:ext cx="1143000" cy="1428750"/>
          </a:xfrm>
          <a:prstGeom prst="rect">
            <a:avLst/>
          </a:prstGeom>
          <a:noFill/>
        </p:spPr>
      </p:pic>
      <p:sp>
        <p:nvSpPr>
          <p:cNvPr id="2" name="Rectangle 1"/>
          <p:cNvSpPr/>
          <p:nvPr/>
        </p:nvSpPr>
        <p:spPr>
          <a:xfrm>
            <a:off x="1910854" y="3628501"/>
            <a:ext cx="2736783" cy="22790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a:spcBef>
                <a:spcPct val="10000"/>
              </a:spcBef>
              <a:spcAft>
                <a:spcPct val="30000"/>
              </a:spcAft>
              <a:buClr>
                <a:srgbClr val="4A4924"/>
              </a:buClr>
              <a:buSzPct val="85000"/>
              <a:buFont typeface="Wingdings" pitchFamily="2" charset="2"/>
              <a:buNone/>
            </a:pPr>
            <a:r>
              <a:rPr lang="en-US" sz="1400" b="1" smtClean="0">
                <a:solidFill>
                  <a:srgbClr val="7F7D3D"/>
                </a:solidFill>
                <a:effectLst>
                  <a:outerShdw blurRad="38100" dist="38100" dir="2700000" algn="tl">
                    <a:srgbClr val="C0C0C0"/>
                  </a:outerShdw>
                </a:effectLst>
                <a:latin typeface="+mn-lt"/>
              </a:rPr>
              <a:t>Bill Anderson/FIU</a:t>
            </a:r>
          </a:p>
          <a:p>
            <a:pPr>
              <a:spcBef>
                <a:spcPct val="10000"/>
              </a:spcBef>
              <a:spcAft>
                <a:spcPct val="30000"/>
              </a:spcAft>
              <a:buClr>
                <a:srgbClr val="4A4924"/>
              </a:buClr>
              <a:buSzPct val="85000"/>
              <a:buFont typeface="Wingdings" pitchFamily="2" charset="2"/>
              <a:buNone/>
            </a:pPr>
            <a:r>
              <a:rPr lang="en-US" sz="1400" b="1" smtClean="0">
                <a:solidFill>
                  <a:srgbClr val="7F7D3D"/>
                </a:solidFill>
                <a:effectLst>
                  <a:outerShdw blurRad="38100" dist="38100" dir="2700000" algn="tl">
                    <a:srgbClr val="C0C0C0"/>
                  </a:outerShdw>
                </a:effectLst>
                <a:latin typeface="+mn-lt"/>
              </a:rPr>
              <a:t>Mahadev </a:t>
            </a:r>
            <a:r>
              <a:rPr lang="en-US" sz="1400" b="1">
                <a:solidFill>
                  <a:srgbClr val="7F7D3D"/>
                </a:solidFill>
                <a:effectLst>
                  <a:outerShdw blurRad="38100" dist="38100" dir="2700000" algn="tl">
                    <a:srgbClr val="C0C0C0"/>
                  </a:outerShdw>
                </a:effectLst>
                <a:latin typeface="+mn-lt"/>
              </a:rPr>
              <a:t>Bhat/FIU</a:t>
            </a:r>
          </a:p>
          <a:p>
            <a:pPr>
              <a:spcBef>
                <a:spcPct val="10000"/>
              </a:spcBef>
              <a:spcAft>
                <a:spcPct val="30000"/>
              </a:spcAft>
              <a:buClr>
                <a:srgbClr val="4A4924"/>
              </a:buClr>
              <a:buSzPct val="85000"/>
              <a:buFont typeface="Wingdings" pitchFamily="2" charset="2"/>
              <a:buNone/>
            </a:pPr>
            <a:r>
              <a:rPr lang="en-US" sz="1400" b="1">
                <a:solidFill>
                  <a:srgbClr val="7F7D3D"/>
                </a:solidFill>
                <a:effectLst>
                  <a:outerShdw blurRad="38100" dist="38100" dir="2700000" algn="tl">
                    <a:srgbClr val="C0C0C0"/>
                  </a:outerShdw>
                </a:effectLst>
                <a:latin typeface="+mn-lt"/>
              </a:rPr>
              <a:t>Vic Engel/NPS</a:t>
            </a:r>
          </a:p>
          <a:p>
            <a:pPr>
              <a:spcBef>
                <a:spcPct val="10000"/>
              </a:spcBef>
              <a:spcAft>
                <a:spcPct val="30000"/>
              </a:spcAft>
              <a:buClr>
                <a:srgbClr val="4A4924"/>
              </a:buClr>
              <a:buSzPct val="85000"/>
              <a:buFont typeface="Wingdings" pitchFamily="2" charset="2"/>
              <a:buNone/>
            </a:pPr>
            <a:r>
              <a:rPr lang="en-US" sz="1400" b="1">
                <a:solidFill>
                  <a:srgbClr val="7F7D3D"/>
                </a:solidFill>
                <a:effectLst>
                  <a:outerShdw blurRad="38100" dist="38100" dir="2700000" algn="tl">
                    <a:srgbClr val="C0C0C0"/>
                  </a:outerShdw>
                </a:effectLst>
                <a:latin typeface="+mn-lt"/>
              </a:rPr>
              <a:t>Jose Fuentes/PSU</a:t>
            </a:r>
          </a:p>
          <a:p>
            <a:pPr>
              <a:spcBef>
                <a:spcPct val="10000"/>
              </a:spcBef>
              <a:spcAft>
                <a:spcPct val="30000"/>
              </a:spcAft>
              <a:buClr>
                <a:srgbClr val="4A4924"/>
              </a:buClr>
              <a:buSzPct val="85000"/>
              <a:buFont typeface="Wingdings" pitchFamily="2" charset="2"/>
              <a:buNone/>
            </a:pPr>
            <a:r>
              <a:rPr lang="en-US" sz="1400" b="1">
                <a:solidFill>
                  <a:srgbClr val="7F7D3D"/>
                </a:solidFill>
                <a:effectLst>
                  <a:outerShdw blurRad="38100" dist="38100" dir="2700000" algn="tl">
                    <a:srgbClr val="C0C0C0"/>
                  </a:outerShdw>
                </a:effectLst>
                <a:latin typeface="+mn-lt"/>
              </a:rPr>
              <a:t>David Ho/UHI</a:t>
            </a:r>
          </a:p>
          <a:p>
            <a:pPr>
              <a:spcBef>
                <a:spcPct val="10000"/>
              </a:spcBef>
              <a:spcAft>
                <a:spcPct val="30000"/>
              </a:spcAft>
              <a:buClr>
                <a:srgbClr val="4A4924"/>
              </a:buClr>
              <a:buSzPct val="85000"/>
              <a:buFont typeface="Wingdings" pitchFamily="2" charset="2"/>
              <a:buNone/>
            </a:pPr>
            <a:r>
              <a:rPr lang="en-US" sz="1400" b="1">
                <a:solidFill>
                  <a:srgbClr val="7F7D3D"/>
                </a:solidFill>
                <a:effectLst>
                  <a:outerShdw blurRad="38100" dist="38100" dir="2700000" algn="tl">
                    <a:srgbClr val="C0C0C0"/>
                  </a:outerShdw>
                </a:effectLst>
                <a:latin typeface="+mn-lt"/>
              </a:rPr>
              <a:t>Rudolf Jaffe/FIU</a:t>
            </a:r>
          </a:p>
          <a:p>
            <a:pPr>
              <a:spcBef>
                <a:spcPct val="10000"/>
              </a:spcBef>
              <a:spcAft>
                <a:spcPct val="30000"/>
              </a:spcAft>
              <a:buClr>
                <a:srgbClr val="4A4924"/>
              </a:buClr>
              <a:buSzPct val="85000"/>
              <a:buFont typeface="Wingdings" pitchFamily="2" charset="2"/>
              <a:buNone/>
            </a:pPr>
            <a:r>
              <a:rPr lang="en-US" sz="1400" b="1">
                <a:solidFill>
                  <a:srgbClr val="7F7D3D"/>
                </a:solidFill>
                <a:effectLst>
                  <a:outerShdw blurRad="38100" dist="38100" dir="2700000" algn="tl">
                    <a:srgbClr val="C0C0C0"/>
                  </a:outerShdw>
                </a:effectLst>
                <a:latin typeface="+mn-lt"/>
              </a:rPr>
              <a:t>Pallab Mozumder/FIU</a:t>
            </a:r>
          </a:p>
          <a:p>
            <a:pPr>
              <a:spcBef>
                <a:spcPct val="10000"/>
              </a:spcBef>
              <a:spcAft>
                <a:spcPct val="30000"/>
              </a:spcAft>
              <a:buClr>
                <a:srgbClr val="4A4924"/>
              </a:buClr>
              <a:buSzPct val="85000"/>
              <a:buFont typeface="Wingdings" pitchFamily="2" charset="2"/>
              <a:buNone/>
            </a:pPr>
            <a:r>
              <a:rPr lang="en-US" sz="1400" b="1">
                <a:solidFill>
                  <a:srgbClr val="7F7D3D"/>
                </a:solidFill>
                <a:effectLst>
                  <a:outerShdw blurRad="38100" dist="38100" dir="2700000" algn="tl">
                    <a:srgbClr val="C0C0C0"/>
                  </a:outerShdw>
                </a:effectLst>
                <a:latin typeface="+mn-lt"/>
              </a:rPr>
              <a:t>Jennifer Rehage/FIU</a:t>
            </a:r>
          </a:p>
        </p:txBody>
      </p:sp>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7637" y="3886200"/>
            <a:ext cx="2378272" cy="90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t="11404" r="45238" b="62626"/>
          <a:stretch/>
        </p:blipFill>
        <p:spPr bwMode="auto">
          <a:xfrm>
            <a:off x="4362168" y="4768014"/>
            <a:ext cx="3038072" cy="113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680352"/>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z="2800" smtClean="0"/>
              <a:t>South Florida Systems Analysis Model</a:t>
            </a:r>
            <a:endParaRPr lang="en-US" sz="2800"/>
          </a:p>
        </p:txBody>
      </p:sp>
      <p:sp>
        <p:nvSpPr>
          <p:cNvPr id="15" name="Rectangle 5"/>
          <p:cNvSpPr txBox="1">
            <a:spLocks noChangeArrowheads="1"/>
          </p:cNvSpPr>
          <p:nvPr/>
        </p:nvSpPr>
        <p:spPr bwMode="auto">
          <a:xfrm>
            <a:off x="685800" y="1219200"/>
            <a:ext cx="7696200" cy="54864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1313" indent="-341313" algn="l" rtl="0" eaLnBrk="0" fontAlgn="base" hangingPunct="0">
              <a:spcBef>
                <a:spcPct val="10000"/>
              </a:spcBef>
              <a:spcAft>
                <a:spcPct val="30000"/>
              </a:spcAft>
              <a:buClr>
                <a:srgbClr val="4A4924"/>
              </a:buClr>
              <a:buSzPct val="85000"/>
              <a:buFont typeface="Wingdings" pitchFamily="2" charset="2"/>
              <a:buChar char="l"/>
              <a:defRPr sz="2400">
                <a:solidFill>
                  <a:srgbClr val="4A4924"/>
                </a:solidFill>
                <a:latin typeface="+mn-lt"/>
                <a:ea typeface="+mn-ea"/>
                <a:cs typeface="+mn-cs"/>
              </a:defRPr>
            </a:lvl1pPr>
            <a:lvl2pPr marL="741363" indent="-285750" algn="l" rtl="0" eaLnBrk="0" fontAlgn="base" hangingPunct="0">
              <a:spcBef>
                <a:spcPct val="0"/>
              </a:spcBef>
              <a:spcAft>
                <a:spcPct val="10000"/>
              </a:spcAft>
              <a:buSzPct val="70000"/>
              <a:buFont typeface="Wingdings" pitchFamily="2" charset="2"/>
              <a:buChar char="l"/>
              <a:defRPr sz="2000" b="1">
                <a:solidFill>
                  <a:srgbClr val="676632"/>
                </a:solidFill>
                <a:latin typeface="+mn-lt"/>
              </a:defRPr>
            </a:lvl2pPr>
            <a:lvl3pPr marL="1260475" indent="-228600" algn="l" rtl="0" eaLnBrk="0" fontAlgn="base" hangingPunct="0">
              <a:spcBef>
                <a:spcPct val="20000"/>
              </a:spcBef>
              <a:spcAft>
                <a:spcPct val="0"/>
              </a:spcAft>
              <a:buSzPct val="100000"/>
              <a:buChar char="•"/>
              <a:defRPr sz="2000">
                <a:solidFill>
                  <a:srgbClr val="4A4924"/>
                </a:solidFill>
                <a:latin typeface="+mn-lt"/>
              </a:defRPr>
            </a:lvl3pPr>
            <a:lvl4pPr marL="1603375" indent="-228600" algn="l" rtl="0" eaLnBrk="0" fontAlgn="base" hangingPunct="0">
              <a:spcBef>
                <a:spcPct val="20000"/>
              </a:spcBef>
              <a:spcAft>
                <a:spcPct val="0"/>
              </a:spcAft>
              <a:buSzPct val="100000"/>
              <a:buChar char="–"/>
              <a:defRPr sz="2000">
                <a:solidFill>
                  <a:srgbClr val="4A4924"/>
                </a:solidFill>
                <a:latin typeface="+mn-lt"/>
              </a:defRPr>
            </a:lvl4pPr>
            <a:lvl5pPr marL="2057400" indent="-228600" algn="l" rtl="0" eaLnBrk="0" fontAlgn="base" hangingPunct="0">
              <a:spcBef>
                <a:spcPct val="20000"/>
              </a:spcBef>
              <a:spcAft>
                <a:spcPct val="0"/>
              </a:spcAft>
              <a:buSzPct val="100000"/>
              <a:buChar char="»"/>
              <a:defRPr sz="2000">
                <a:solidFill>
                  <a:srgbClr val="4A4924"/>
                </a:solidFill>
                <a:latin typeface="+mn-lt"/>
              </a:defRPr>
            </a:lvl5pPr>
            <a:lvl6pPr marL="2514600" indent="-228600" algn="l" rtl="0" eaLnBrk="0" fontAlgn="base" hangingPunct="0">
              <a:spcBef>
                <a:spcPct val="20000"/>
              </a:spcBef>
              <a:spcAft>
                <a:spcPct val="0"/>
              </a:spcAft>
              <a:buSzPct val="100000"/>
              <a:buChar char="»"/>
              <a:defRPr sz="2000">
                <a:solidFill>
                  <a:srgbClr val="4A4924"/>
                </a:solidFill>
                <a:latin typeface="+mn-lt"/>
              </a:defRPr>
            </a:lvl6pPr>
            <a:lvl7pPr marL="2971800" indent="-228600" algn="l" rtl="0" eaLnBrk="0" fontAlgn="base" hangingPunct="0">
              <a:spcBef>
                <a:spcPct val="20000"/>
              </a:spcBef>
              <a:spcAft>
                <a:spcPct val="0"/>
              </a:spcAft>
              <a:buSzPct val="100000"/>
              <a:buChar char="»"/>
              <a:defRPr sz="2000">
                <a:solidFill>
                  <a:srgbClr val="4A4924"/>
                </a:solidFill>
                <a:latin typeface="+mn-lt"/>
              </a:defRPr>
            </a:lvl7pPr>
            <a:lvl8pPr marL="3429000" indent="-228600" algn="l" rtl="0" eaLnBrk="0" fontAlgn="base" hangingPunct="0">
              <a:spcBef>
                <a:spcPct val="20000"/>
              </a:spcBef>
              <a:spcAft>
                <a:spcPct val="0"/>
              </a:spcAft>
              <a:buSzPct val="100000"/>
              <a:buChar char="»"/>
              <a:defRPr sz="2000">
                <a:solidFill>
                  <a:srgbClr val="4A4924"/>
                </a:solidFill>
                <a:latin typeface="+mn-lt"/>
              </a:defRPr>
            </a:lvl8pPr>
            <a:lvl9pPr marL="3886200" indent="-228600" algn="l" rtl="0" eaLnBrk="0" fontAlgn="base" hangingPunct="0">
              <a:spcBef>
                <a:spcPct val="20000"/>
              </a:spcBef>
              <a:spcAft>
                <a:spcPct val="0"/>
              </a:spcAft>
              <a:buSzPct val="100000"/>
              <a:buChar char="»"/>
              <a:defRPr sz="2000">
                <a:solidFill>
                  <a:srgbClr val="4A4924"/>
                </a:solidFill>
                <a:latin typeface="+mn-lt"/>
              </a:defRPr>
            </a:lvl9pPr>
          </a:lstStyle>
          <a:p>
            <a:pPr marL="285750" indent="-285750">
              <a:spcBef>
                <a:spcPts val="0"/>
              </a:spcBef>
              <a:spcAft>
                <a:spcPts val="0"/>
              </a:spcAft>
              <a:buSzPct val="150000"/>
              <a:buFont typeface="Arial" pitchFamily="34" charset="0"/>
              <a:buChar char="•"/>
            </a:pPr>
            <a:r>
              <a:rPr lang="en-US" sz="2200" b="1" dirty="0" smtClean="0">
                <a:solidFill>
                  <a:srgbClr val="5F6238"/>
                </a:solidFill>
                <a:ea typeface="Calibri"/>
                <a:cs typeface="Times New Roman" pitchFamily="18" charset="0"/>
              </a:rPr>
              <a:t>Primary </a:t>
            </a:r>
            <a:r>
              <a:rPr lang="en-US" sz="2200" b="1" dirty="0">
                <a:solidFill>
                  <a:srgbClr val="5F6238"/>
                </a:solidFill>
                <a:ea typeface="Calibri"/>
                <a:cs typeface="Times New Roman" pitchFamily="18" charset="0"/>
              </a:rPr>
              <a:t>operating </a:t>
            </a:r>
            <a:r>
              <a:rPr lang="en-US" sz="2200" b="1" dirty="0" smtClean="0">
                <a:solidFill>
                  <a:srgbClr val="5F6238"/>
                </a:solidFill>
                <a:ea typeface="Calibri"/>
                <a:cs typeface="Times New Roman" pitchFamily="18" charset="0"/>
              </a:rPr>
              <a:t>goals are </a:t>
            </a:r>
            <a:r>
              <a:rPr lang="en-US" sz="2200" b="1" dirty="0">
                <a:solidFill>
                  <a:srgbClr val="5F6238"/>
                </a:solidFill>
                <a:ea typeface="Calibri"/>
                <a:cs typeface="Times New Roman" pitchFamily="18" charset="0"/>
              </a:rPr>
              <a:t>flood control, water supply, and </a:t>
            </a:r>
            <a:r>
              <a:rPr lang="en-US" sz="2200" b="1" dirty="0" smtClean="0">
                <a:solidFill>
                  <a:srgbClr val="5F6238"/>
                </a:solidFill>
                <a:ea typeface="Calibri"/>
                <a:cs typeface="Times New Roman" pitchFamily="18" charset="0"/>
              </a:rPr>
              <a:t>environmental preservation </a:t>
            </a:r>
            <a:r>
              <a:rPr lang="en-US" sz="2200" b="1" dirty="0">
                <a:solidFill>
                  <a:srgbClr val="5F6238"/>
                </a:solidFill>
                <a:ea typeface="Calibri"/>
                <a:cs typeface="Times New Roman" pitchFamily="18" charset="0"/>
              </a:rPr>
              <a:t>and </a:t>
            </a:r>
            <a:r>
              <a:rPr lang="en-US" sz="2200" b="1" dirty="0" smtClean="0">
                <a:solidFill>
                  <a:srgbClr val="5F6238"/>
                </a:solidFill>
                <a:ea typeface="Calibri"/>
                <a:cs typeface="Times New Roman" pitchFamily="18" charset="0"/>
              </a:rPr>
              <a:t>restoration</a:t>
            </a:r>
          </a:p>
          <a:p>
            <a:pPr marL="285750" indent="-285750">
              <a:spcBef>
                <a:spcPts val="0"/>
              </a:spcBef>
              <a:spcAft>
                <a:spcPts val="0"/>
              </a:spcAft>
              <a:buSzPct val="150000"/>
              <a:buFont typeface="Arial" pitchFamily="34" charset="0"/>
              <a:buChar char="•"/>
            </a:pPr>
            <a:r>
              <a:rPr lang="en-US" sz="2200" b="1" dirty="0" smtClean="0">
                <a:solidFill>
                  <a:srgbClr val="5F6238"/>
                </a:solidFill>
                <a:ea typeface="Calibri"/>
                <a:cs typeface="Times New Roman" pitchFamily="18" charset="0"/>
              </a:rPr>
              <a:t>Objective </a:t>
            </a:r>
            <a:r>
              <a:rPr lang="en-US" sz="2200" b="1" dirty="0">
                <a:solidFill>
                  <a:srgbClr val="5F6238"/>
                </a:solidFill>
                <a:ea typeface="Calibri"/>
                <a:cs typeface="Times New Roman" pitchFamily="18" charset="0"/>
              </a:rPr>
              <a:t>function is a set of piecewise linear penalty functions, each of which quantifies </a:t>
            </a:r>
            <a:r>
              <a:rPr lang="en-US" sz="2200" b="1" dirty="0" smtClean="0">
                <a:solidFill>
                  <a:srgbClr val="5F6238"/>
                </a:solidFill>
                <a:ea typeface="Calibri"/>
                <a:cs typeface="Times New Roman" pitchFamily="18" charset="0"/>
              </a:rPr>
              <a:t>economic </a:t>
            </a:r>
            <a:r>
              <a:rPr lang="en-US" sz="2200" b="1" dirty="0">
                <a:solidFill>
                  <a:srgbClr val="5F6238"/>
                </a:solidFill>
                <a:ea typeface="Calibri"/>
                <a:cs typeface="Times New Roman" pitchFamily="18" charset="0"/>
              </a:rPr>
              <a:t>social, or environmental cost of deviating from ideal operation for each </a:t>
            </a:r>
            <a:r>
              <a:rPr lang="en-US" sz="2200" b="1" dirty="0" smtClean="0">
                <a:solidFill>
                  <a:srgbClr val="5F6238"/>
                </a:solidFill>
                <a:ea typeface="Calibri"/>
                <a:cs typeface="Times New Roman" pitchFamily="18" charset="0"/>
              </a:rPr>
              <a:t>operating goal</a:t>
            </a:r>
          </a:p>
          <a:p>
            <a:pPr marL="285750" indent="-285750">
              <a:spcBef>
                <a:spcPts val="0"/>
              </a:spcBef>
              <a:spcAft>
                <a:spcPts val="0"/>
              </a:spcAft>
              <a:buSzPct val="150000"/>
              <a:buFont typeface="Arial" pitchFamily="34" charset="0"/>
              <a:buChar char="•"/>
            </a:pPr>
            <a:r>
              <a:rPr lang="en-US" sz="2200" b="1" dirty="0" smtClean="0">
                <a:solidFill>
                  <a:srgbClr val="5F6238"/>
                </a:solidFill>
                <a:ea typeface="Calibri"/>
                <a:cs typeface="Times New Roman" pitchFamily="18" charset="0"/>
              </a:rPr>
              <a:t>Identify breakpoints in system </a:t>
            </a:r>
            <a:r>
              <a:rPr lang="en-US" sz="2200" b="1" dirty="0">
                <a:solidFill>
                  <a:srgbClr val="5F6238"/>
                </a:solidFill>
                <a:ea typeface="Calibri"/>
                <a:cs typeface="Times New Roman" pitchFamily="18" charset="0"/>
              </a:rPr>
              <a:t>operation, including critical storage and flow levels </a:t>
            </a:r>
            <a:r>
              <a:rPr lang="en-US" sz="2200" b="1" dirty="0" smtClean="0">
                <a:solidFill>
                  <a:srgbClr val="5F6238"/>
                </a:solidFill>
                <a:ea typeface="Calibri"/>
                <a:cs typeface="Times New Roman" pitchFamily="18" charset="0"/>
              </a:rPr>
              <a:t>for each </a:t>
            </a:r>
            <a:r>
              <a:rPr lang="en-US" sz="2200" b="1" dirty="0">
                <a:solidFill>
                  <a:srgbClr val="5F6238"/>
                </a:solidFill>
                <a:ea typeface="Calibri"/>
                <a:cs typeface="Times New Roman" pitchFamily="18" charset="0"/>
              </a:rPr>
              <a:t>objective. </a:t>
            </a:r>
            <a:r>
              <a:rPr lang="en-US" sz="2200" b="1" dirty="0" smtClean="0">
                <a:solidFill>
                  <a:srgbClr val="5F6238"/>
                </a:solidFill>
                <a:ea typeface="Calibri"/>
                <a:cs typeface="Times New Roman" pitchFamily="18" charset="0"/>
              </a:rPr>
              <a:t>Between breakpoints</a:t>
            </a:r>
            <a:r>
              <a:rPr lang="en-US" sz="2200" b="1" dirty="0">
                <a:solidFill>
                  <a:srgbClr val="5F6238"/>
                </a:solidFill>
                <a:ea typeface="Calibri"/>
                <a:cs typeface="Times New Roman" pitchFamily="18" charset="0"/>
              </a:rPr>
              <a:t>, unit costs </a:t>
            </a:r>
            <a:r>
              <a:rPr lang="en-US" sz="2200" b="1" dirty="0" smtClean="0">
                <a:solidFill>
                  <a:srgbClr val="5F6238"/>
                </a:solidFill>
                <a:ea typeface="Calibri"/>
                <a:cs typeface="Times New Roman" pitchFamily="18" charset="0"/>
              </a:rPr>
              <a:t>are assigned </a:t>
            </a:r>
            <a:r>
              <a:rPr lang="en-US" sz="2200" b="1" dirty="0">
                <a:solidFill>
                  <a:srgbClr val="5F6238"/>
                </a:solidFill>
                <a:ea typeface="Calibri"/>
                <a:cs typeface="Times New Roman" pitchFamily="18" charset="0"/>
              </a:rPr>
              <a:t>according to </a:t>
            </a:r>
            <a:r>
              <a:rPr lang="en-US" sz="2200" b="1" dirty="0" smtClean="0">
                <a:solidFill>
                  <a:srgbClr val="5F6238"/>
                </a:solidFill>
                <a:ea typeface="Calibri"/>
                <a:cs typeface="Times New Roman" pitchFamily="18" charset="0"/>
              </a:rPr>
              <a:t>relative </a:t>
            </a:r>
            <a:r>
              <a:rPr lang="en-US" sz="2200" b="1" dirty="0">
                <a:solidFill>
                  <a:srgbClr val="5F6238"/>
                </a:solidFill>
                <a:ea typeface="Calibri"/>
                <a:cs typeface="Times New Roman" pitchFamily="18" charset="0"/>
              </a:rPr>
              <a:t>importance of meeting </a:t>
            </a:r>
            <a:r>
              <a:rPr lang="en-US" sz="2200" b="1" dirty="0" smtClean="0">
                <a:solidFill>
                  <a:srgbClr val="5F6238"/>
                </a:solidFill>
                <a:ea typeface="Calibri"/>
                <a:cs typeface="Times New Roman" pitchFamily="18" charset="0"/>
              </a:rPr>
              <a:t>various objectives</a:t>
            </a:r>
          </a:p>
          <a:p>
            <a:pPr marL="285750" indent="-285750">
              <a:spcBef>
                <a:spcPts val="0"/>
              </a:spcBef>
              <a:spcAft>
                <a:spcPts val="0"/>
              </a:spcAft>
              <a:buSzPct val="150000"/>
              <a:buFont typeface="Arial" pitchFamily="34" charset="0"/>
              <a:buChar char="•"/>
            </a:pPr>
            <a:r>
              <a:rPr lang="en-US" sz="2200" b="1" dirty="0" smtClean="0">
                <a:solidFill>
                  <a:srgbClr val="5F6238"/>
                </a:solidFill>
                <a:cs typeface="Times New Roman" pitchFamily="18" charset="0"/>
              </a:rPr>
              <a:t>Can force model with steep penalties (e.g., seepage)</a:t>
            </a:r>
          </a:p>
          <a:p>
            <a:pPr marL="285750" indent="-285750">
              <a:spcBef>
                <a:spcPts val="0"/>
              </a:spcBef>
              <a:spcAft>
                <a:spcPts val="0"/>
              </a:spcAft>
              <a:buSzPct val="150000"/>
              <a:buFont typeface="Arial" pitchFamily="34" charset="0"/>
              <a:buChar char="•"/>
            </a:pPr>
            <a:r>
              <a:rPr lang="en-US" sz="2200" b="1" dirty="0" smtClean="0">
                <a:solidFill>
                  <a:srgbClr val="5F6238"/>
                </a:solidFill>
                <a:cs typeface="Times New Roman" pitchFamily="18" charset="0"/>
              </a:rPr>
              <a:t>Can use real economics</a:t>
            </a:r>
            <a:endParaRPr lang="en-US" sz="2200" dirty="0" smtClean="0">
              <a:cs typeface="Times New Roman" pitchFamily="18" charset="0"/>
            </a:endParaRPr>
          </a:p>
        </p:txBody>
      </p:sp>
    </p:spTree>
    <p:extLst>
      <p:ext uri="{BB962C8B-B14F-4D97-AF65-F5344CB8AC3E}">
        <p14:creationId xmlns:p14="http://schemas.microsoft.com/office/powerpoint/2010/main" val="251787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mtClean="0"/>
              <a:t>Penalty Function: </a:t>
            </a:r>
            <a:r>
              <a:rPr lang="en-US"/>
              <a:t>Water </a:t>
            </a:r>
            <a:r>
              <a:rPr lang="en-US" smtClean="0"/>
              <a:t>Supply</a:t>
            </a:r>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7571"/>
            <a:ext cx="7710488" cy="498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91000" y="6457890"/>
            <a:ext cx="1828800" cy="400110"/>
          </a:xfrm>
          <a:prstGeom prst="rect">
            <a:avLst/>
          </a:prstGeom>
          <a:noFill/>
        </p:spPr>
        <p:txBody>
          <a:bodyPr wrap="square" rtlCol="0">
            <a:spAutoFit/>
          </a:bodyPr>
          <a:lstStyle/>
          <a:p>
            <a:r>
              <a:rPr lang="en-US" smtClean="0"/>
              <a:t>~10</a:t>
            </a:r>
            <a:r>
              <a:rPr lang="en-US" baseline="30000" smtClean="0"/>
              <a:t>6</a:t>
            </a:r>
            <a:r>
              <a:rPr lang="en-US" smtClean="0"/>
              <a:t> m</a:t>
            </a:r>
            <a:r>
              <a:rPr lang="en-US" baseline="30000" smtClean="0"/>
              <a:t>3</a:t>
            </a:r>
            <a:r>
              <a:rPr lang="en-US" smtClean="0"/>
              <a:t>/month</a:t>
            </a:r>
            <a:endParaRPr lang="en-US"/>
          </a:p>
        </p:txBody>
      </p:sp>
      <p:sp>
        <p:nvSpPr>
          <p:cNvPr id="7" name="Rectangle 6"/>
          <p:cNvSpPr/>
          <p:nvPr/>
        </p:nvSpPr>
        <p:spPr>
          <a:xfrm>
            <a:off x="3328306" y="1524000"/>
            <a:ext cx="3554187" cy="738664"/>
          </a:xfrm>
          <a:prstGeom prst="rect">
            <a:avLst/>
          </a:prstGeom>
        </p:spPr>
        <p:txBody>
          <a:bodyPr wrap="square">
            <a:spAutoFit/>
          </a:bodyPr>
          <a:lstStyle/>
          <a:p>
            <a:r>
              <a:rPr lang="en-US" sz="1050">
                <a:solidFill>
                  <a:srgbClr val="FF0000"/>
                </a:solidFill>
              </a:rPr>
              <a:t>Watkins, D., Kirby, K., and </a:t>
            </a:r>
            <a:r>
              <a:rPr lang="en-US" sz="1050" err="1">
                <a:solidFill>
                  <a:srgbClr val="FF0000"/>
                </a:solidFill>
              </a:rPr>
              <a:t>Punnett</a:t>
            </a:r>
            <a:r>
              <a:rPr lang="en-US" sz="1050">
                <a:solidFill>
                  <a:srgbClr val="FF0000"/>
                </a:solidFill>
              </a:rPr>
              <a:t>, R. (2004). ”Water for the Everglades: Application of the South Florida Systems Analysis Model.” J. Water </a:t>
            </a:r>
            <a:r>
              <a:rPr lang="en-US" sz="1050" err="1">
                <a:solidFill>
                  <a:srgbClr val="FF0000"/>
                </a:solidFill>
              </a:rPr>
              <a:t>Resour</a:t>
            </a:r>
            <a:r>
              <a:rPr lang="en-US" sz="1050">
                <a:solidFill>
                  <a:srgbClr val="FF0000"/>
                </a:solidFill>
              </a:rPr>
              <a:t>. </a:t>
            </a:r>
            <a:r>
              <a:rPr lang="en-US" sz="1050" err="1">
                <a:solidFill>
                  <a:srgbClr val="FF0000"/>
                </a:solidFill>
              </a:rPr>
              <a:t>Plann</a:t>
            </a:r>
            <a:r>
              <a:rPr lang="en-US" sz="1050">
                <a:solidFill>
                  <a:srgbClr val="FF0000"/>
                </a:solidFill>
              </a:rPr>
              <a:t>. Manage., 130(5), 359–366.</a:t>
            </a:r>
          </a:p>
          <a:p>
            <a:r>
              <a:rPr lang="en-US" sz="1050" err="1">
                <a:solidFill>
                  <a:srgbClr val="FF0000"/>
                </a:solidFill>
              </a:rPr>
              <a:t>doi</a:t>
            </a:r>
            <a:r>
              <a:rPr lang="en-US" sz="1050">
                <a:solidFill>
                  <a:srgbClr val="FF0000"/>
                </a:solidFill>
              </a:rPr>
              <a:t>: 10.1061/(ASCE)0733-9496(2004)130:5(359)</a:t>
            </a:r>
          </a:p>
        </p:txBody>
      </p:sp>
    </p:spTree>
    <p:extLst>
      <p:ext uri="{BB962C8B-B14F-4D97-AF65-F5344CB8AC3E}">
        <p14:creationId xmlns:p14="http://schemas.microsoft.com/office/powerpoint/2010/main" val="23057259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a:t>Penalty Function: </a:t>
            </a:r>
            <a:r>
              <a:rPr lang="en-US" smtClean="0"/>
              <a:t>Everglades</a:t>
            </a:r>
            <a:endParaRPr lang="en-US"/>
          </a:p>
        </p:txBody>
      </p:sp>
      <p:sp>
        <p:nvSpPr>
          <p:cNvPr id="12" name="Rectangle 11"/>
          <p:cNvSpPr/>
          <p:nvPr/>
        </p:nvSpPr>
        <p:spPr>
          <a:xfrm>
            <a:off x="762000" y="914400"/>
            <a:ext cx="7467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lvl="0">
              <a:spcBef>
                <a:spcPts val="0"/>
              </a:spcBef>
              <a:spcAft>
                <a:spcPts val="0"/>
              </a:spcAft>
            </a:pPr>
            <a:endParaRPr lang="en-US" sz="2800" b="1" smtClean="0">
              <a:solidFill>
                <a:srgbClr val="000099"/>
              </a:solidFill>
              <a:effectLst/>
              <a:latin typeface="Times New Roman" pitchFamily="18" charset="0"/>
              <a:ea typeface="Calibri"/>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0"/>
            <a:ext cx="794527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305492" y="1245358"/>
            <a:ext cx="3554187" cy="738664"/>
          </a:xfrm>
          <a:prstGeom prst="rect">
            <a:avLst/>
          </a:prstGeom>
        </p:spPr>
        <p:txBody>
          <a:bodyPr wrap="square">
            <a:spAutoFit/>
          </a:bodyPr>
          <a:lstStyle/>
          <a:p>
            <a:r>
              <a:rPr lang="en-US" sz="1050">
                <a:solidFill>
                  <a:srgbClr val="FF0000"/>
                </a:solidFill>
              </a:rPr>
              <a:t>Watkins, D., Kirby, K., and </a:t>
            </a:r>
            <a:r>
              <a:rPr lang="en-US" sz="1050" err="1">
                <a:solidFill>
                  <a:srgbClr val="FF0000"/>
                </a:solidFill>
              </a:rPr>
              <a:t>Punnett</a:t>
            </a:r>
            <a:r>
              <a:rPr lang="en-US" sz="1050">
                <a:solidFill>
                  <a:srgbClr val="FF0000"/>
                </a:solidFill>
              </a:rPr>
              <a:t>, R. (2004). ”Water for the Everglades: Application of the South Florida Systems Analysis Model.” J. Water </a:t>
            </a:r>
            <a:r>
              <a:rPr lang="en-US" sz="1050" err="1">
                <a:solidFill>
                  <a:srgbClr val="FF0000"/>
                </a:solidFill>
              </a:rPr>
              <a:t>Resour</a:t>
            </a:r>
            <a:r>
              <a:rPr lang="en-US" sz="1050">
                <a:solidFill>
                  <a:srgbClr val="FF0000"/>
                </a:solidFill>
              </a:rPr>
              <a:t>. </a:t>
            </a:r>
            <a:r>
              <a:rPr lang="en-US" sz="1050" err="1">
                <a:solidFill>
                  <a:srgbClr val="FF0000"/>
                </a:solidFill>
              </a:rPr>
              <a:t>Plann</a:t>
            </a:r>
            <a:r>
              <a:rPr lang="en-US" sz="1050">
                <a:solidFill>
                  <a:srgbClr val="FF0000"/>
                </a:solidFill>
              </a:rPr>
              <a:t>. Manage., 130(5), 359–366.</a:t>
            </a:r>
          </a:p>
          <a:p>
            <a:r>
              <a:rPr lang="en-US" sz="1050" err="1">
                <a:solidFill>
                  <a:srgbClr val="FF0000"/>
                </a:solidFill>
              </a:rPr>
              <a:t>doi</a:t>
            </a:r>
            <a:r>
              <a:rPr lang="en-US" sz="1050">
                <a:solidFill>
                  <a:srgbClr val="FF0000"/>
                </a:solidFill>
              </a:rPr>
              <a:t>: 10.1061/(ASCE)0733-9496(2004)130:5(359)</a:t>
            </a:r>
          </a:p>
        </p:txBody>
      </p:sp>
    </p:spTree>
    <p:extLst>
      <p:ext uri="{BB962C8B-B14F-4D97-AF65-F5344CB8AC3E}">
        <p14:creationId xmlns:p14="http://schemas.microsoft.com/office/powerpoint/2010/main" val="41023719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smtClean="0"/>
              <a:t>Results: Proposed new storage</a:t>
            </a: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914401"/>
            <a:ext cx="4419599" cy="293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387" y="3952254"/>
            <a:ext cx="4442050" cy="274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p:cNvSpPr txBox="1">
            <a:spLocks noChangeArrowheads="1"/>
          </p:cNvSpPr>
          <p:nvPr/>
        </p:nvSpPr>
        <p:spPr bwMode="auto">
          <a:xfrm>
            <a:off x="5715000" y="1420397"/>
            <a:ext cx="2514600" cy="1924597"/>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1313" indent="-341313" algn="l" rtl="0" eaLnBrk="0" fontAlgn="base" hangingPunct="0">
              <a:spcBef>
                <a:spcPct val="10000"/>
              </a:spcBef>
              <a:spcAft>
                <a:spcPct val="30000"/>
              </a:spcAft>
              <a:buClr>
                <a:srgbClr val="4A4924"/>
              </a:buClr>
              <a:buSzPct val="85000"/>
              <a:buFont typeface="Wingdings" pitchFamily="2" charset="2"/>
              <a:buChar char="l"/>
              <a:defRPr sz="2400">
                <a:solidFill>
                  <a:srgbClr val="4A4924"/>
                </a:solidFill>
                <a:latin typeface="+mn-lt"/>
                <a:ea typeface="+mn-ea"/>
                <a:cs typeface="+mn-cs"/>
              </a:defRPr>
            </a:lvl1pPr>
            <a:lvl2pPr marL="741363" indent="-285750" algn="l" rtl="0" eaLnBrk="0" fontAlgn="base" hangingPunct="0">
              <a:spcBef>
                <a:spcPct val="0"/>
              </a:spcBef>
              <a:spcAft>
                <a:spcPct val="10000"/>
              </a:spcAft>
              <a:buSzPct val="70000"/>
              <a:buFont typeface="Wingdings" pitchFamily="2" charset="2"/>
              <a:buChar char="l"/>
              <a:defRPr sz="2000" b="1">
                <a:solidFill>
                  <a:srgbClr val="676632"/>
                </a:solidFill>
                <a:latin typeface="+mn-lt"/>
              </a:defRPr>
            </a:lvl2pPr>
            <a:lvl3pPr marL="1260475" indent="-228600" algn="l" rtl="0" eaLnBrk="0" fontAlgn="base" hangingPunct="0">
              <a:spcBef>
                <a:spcPct val="20000"/>
              </a:spcBef>
              <a:spcAft>
                <a:spcPct val="0"/>
              </a:spcAft>
              <a:buSzPct val="100000"/>
              <a:buChar char="•"/>
              <a:defRPr sz="2000">
                <a:solidFill>
                  <a:srgbClr val="4A4924"/>
                </a:solidFill>
                <a:latin typeface="+mn-lt"/>
              </a:defRPr>
            </a:lvl3pPr>
            <a:lvl4pPr marL="1603375" indent="-228600" algn="l" rtl="0" eaLnBrk="0" fontAlgn="base" hangingPunct="0">
              <a:spcBef>
                <a:spcPct val="20000"/>
              </a:spcBef>
              <a:spcAft>
                <a:spcPct val="0"/>
              </a:spcAft>
              <a:buSzPct val="100000"/>
              <a:buChar char="–"/>
              <a:defRPr sz="2000">
                <a:solidFill>
                  <a:srgbClr val="4A4924"/>
                </a:solidFill>
                <a:latin typeface="+mn-lt"/>
              </a:defRPr>
            </a:lvl4pPr>
            <a:lvl5pPr marL="2057400" indent="-228600" algn="l" rtl="0" eaLnBrk="0" fontAlgn="base" hangingPunct="0">
              <a:spcBef>
                <a:spcPct val="20000"/>
              </a:spcBef>
              <a:spcAft>
                <a:spcPct val="0"/>
              </a:spcAft>
              <a:buSzPct val="100000"/>
              <a:buChar char="»"/>
              <a:defRPr sz="2000">
                <a:solidFill>
                  <a:srgbClr val="4A4924"/>
                </a:solidFill>
                <a:latin typeface="+mn-lt"/>
              </a:defRPr>
            </a:lvl5pPr>
            <a:lvl6pPr marL="2514600" indent="-228600" algn="l" rtl="0" eaLnBrk="0" fontAlgn="base" hangingPunct="0">
              <a:spcBef>
                <a:spcPct val="20000"/>
              </a:spcBef>
              <a:spcAft>
                <a:spcPct val="0"/>
              </a:spcAft>
              <a:buSzPct val="100000"/>
              <a:buChar char="»"/>
              <a:defRPr sz="2000">
                <a:solidFill>
                  <a:srgbClr val="4A4924"/>
                </a:solidFill>
                <a:latin typeface="+mn-lt"/>
              </a:defRPr>
            </a:lvl6pPr>
            <a:lvl7pPr marL="2971800" indent="-228600" algn="l" rtl="0" eaLnBrk="0" fontAlgn="base" hangingPunct="0">
              <a:spcBef>
                <a:spcPct val="20000"/>
              </a:spcBef>
              <a:spcAft>
                <a:spcPct val="0"/>
              </a:spcAft>
              <a:buSzPct val="100000"/>
              <a:buChar char="»"/>
              <a:defRPr sz="2000">
                <a:solidFill>
                  <a:srgbClr val="4A4924"/>
                </a:solidFill>
                <a:latin typeface="+mn-lt"/>
              </a:defRPr>
            </a:lvl7pPr>
            <a:lvl8pPr marL="3429000" indent="-228600" algn="l" rtl="0" eaLnBrk="0" fontAlgn="base" hangingPunct="0">
              <a:spcBef>
                <a:spcPct val="20000"/>
              </a:spcBef>
              <a:spcAft>
                <a:spcPct val="0"/>
              </a:spcAft>
              <a:buSzPct val="100000"/>
              <a:buChar char="»"/>
              <a:defRPr sz="2000">
                <a:solidFill>
                  <a:srgbClr val="4A4924"/>
                </a:solidFill>
                <a:latin typeface="+mn-lt"/>
              </a:defRPr>
            </a:lvl8pPr>
            <a:lvl9pPr marL="3886200" indent="-228600" algn="l" rtl="0" eaLnBrk="0" fontAlgn="base" hangingPunct="0">
              <a:spcBef>
                <a:spcPct val="20000"/>
              </a:spcBef>
              <a:spcAft>
                <a:spcPct val="0"/>
              </a:spcAft>
              <a:buSzPct val="100000"/>
              <a:buChar char="»"/>
              <a:defRPr sz="2000">
                <a:solidFill>
                  <a:srgbClr val="4A4924"/>
                </a:solidFill>
                <a:latin typeface="+mn-lt"/>
              </a:defRPr>
            </a:lvl9pPr>
          </a:lstStyle>
          <a:p>
            <a:pPr marL="285750" marR="0" lvl="0" indent="-285750">
              <a:spcBef>
                <a:spcPts val="0"/>
              </a:spcBef>
              <a:spcAft>
                <a:spcPts val="0"/>
              </a:spcAft>
              <a:buSzPct val="150000"/>
              <a:buFont typeface="Arial" pitchFamily="34" charset="0"/>
              <a:buChar char="•"/>
            </a:pPr>
            <a:r>
              <a:rPr lang="en-US" sz="2200" b="1" smtClean="0">
                <a:solidFill>
                  <a:srgbClr val="5F6238"/>
                </a:solidFill>
                <a:ea typeface="Calibri"/>
                <a:cs typeface="Times New Roman" pitchFamily="18" charset="0"/>
              </a:rPr>
              <a:t>Proposed new storage helps some areas but not others</a:t>
            </a:r>
          </a:p>
        </p:txBody>
      </p:sp>
      <p:sp>
        <p:nvSpPr>
          <p:cNvPr id="3" name="TextBox 2"/>
          <p:cNvSpPr txBox="1"/>
          <p:nvPr/>
        </p:nvSpPr>
        <p:spPr>
          <a:xfrm>
            <a:off x="2472519" y="1802385"/>
            <a:ext cx="2362200" cy="430887"/>
          </a:xfrm>
          <a:prstGeom prst="rect">
            <a:avLst/>
          </a:prstGeom>
          <a:noFill/>
        </p:spPr>
        <p:txBody>
          <a:bodyPr wrap="square" rtlCol="0">
            <a:spAutoFit/>
          </a:bodyPr>
          <a:lstStyle/>
          <a:p>
            <a:r>
              <a:rPr lang="en-US" sz="2200" b="1">
                <a:solidFill>
                  <a:srgbClr val="5F6238"/>
                </a:solidFill>
                <a:latin typeface="+mn-lt"/>
                <a:ea typeface="Calibri"/>
                <a:cs typeface="Times New Roman" pitchFamily="18" charset="0"/>
              </a:rPr>
              <a:t>Ft. Meyers, FL</a:t>
            </a:r>
          </a:p>
        </p:txBody>
      </p:sp>
      <p:sp>
        <p:nvSpPr>
          <p:cNvPr id="9" name="TextBox 8"/>
          <p:cNvSpPr txBox="1"/>
          <p:nvPr/>
        </p:nvSpPr>
        <p:spPr>
          <a:xfrm>
            <a:off x="6019800" y="4724400"/>
            <a:ext cx="2362200" cy="430887"/>
          </a:xfrm>
          <a:prstGeom prst="rect">
            <a:avLst/>
          </a:prstGeom>
          <a:noFill/>
        </p:spPr>
        <p:txBody>
          <a:bodyPr wrap="square" rtlCol="0">
            <a:spAutoFit/>
          </a:bodyPr>
          <a:lstStyle/>
          <a:p>
            <a:r>
              <a:rPr lang="en-US" sz="2200" b="1" smtClean="0">
                <a:solidFill>
                  <a:srgbClr val="5F6238"/>
                </a:solidFill>
                <a:latin typeface="+mn-lt"/>
                <a:ea typeface="Calibri"/>
                <a:cs typeface="Times New Roman" pitchFamily="18" charset="0"/>
              </a:rPr>
              <a:t>Miami, </a:t>
            </a:r>
            <a:r>
              <a:rPr lang="en-US" sz="2200" b="1">
                <a:solidFill>
                  <a:srgbClr val="5F6238"/>
                </a:solidFill>
                <a:latin typeface="+mn-lt"/>
                <a:ea typeface="Calibri"/>
                <a:cs typeface="Times New Roman" pitchFamily="18" charset="0"/>
              </a:rPr>
              <a:t>FL</a:t>
            </a:r>
          </a:p>
        </p:txBody>
      </p:sp>
      <p:sp>
        <p:nvSpPr>
          <p:cNvPr id="4" name="Rectangle 3"/>
          <p:cNvSpPr/>
          <p:nvPr/>
        </p:nvSpPr>
        <p:spPr>
          <a:xfrm>
            <a:off x="838200" y="5867400"/>
            <a:ext cx="3554187" cy="738664"/>
          </a:xfrm>
          <a:prstGeom prst="rect">
            <a:avLst/>
          </a:prstGeom>
        </p:spPr>
        <p:txBody>
          <a:bodyPr wrap="square">
            <a:spAutoFit/>
          </a:bodyPr>
          <a:lstStyle/>
          <a:p>
            <a:r>
              <a:rPr lang="en-US" sz="1050">
                <a:solidFill>
                  <a:srgbClr val="FF0000"/>
                </a:solidFill>
              </a:rPr>
              <a:t>Watkins, D., Kirby, K., and </a:t>
            </a:r>
            <a:r>
              <a:rPr lang="en-US" sz="1050" err="1">
                <a:solidFill>
                  <a:srgbClr val="FF0000"/>
                </a:solidFill>
              </a:rPr>
              <a:t>Punnett</a:t>
            </a:r>
            <a:r>
              <a:rPr lang="en-US" sz="1050">
                <a:solidFill>
                  <a:srgbClr val="FF0000"/>
                </a:solidFill>
              </a:rPr>
              <a:t>, R. (2004). ”Water for the Everglades: Application of the South Florida Systems Analysis Model.” J. Water </a:t>
            </a:r>
            <a:r>
              <a:rPr lang="en-US" sz="1050" err="1">
                <a:solidFill>
                  <a:srgbClr val="FF0000"/>
                </a:solidFill>
              </a:rPr>
              <a:t>Resour</a:t>
            </a:r>
            <a:r>
              <a:rPr lang="en-US" sz="1050">
                <a:solidFill>
                  <a:srgbClr val="FF0000"/>
                </a:solidFill>
              </a:rPr>
              <a:t>. </a:t>
            </a:r>
            <a:r>
              <a:rPr lang="en-US" sz="1050" err="1">
                <a:solidFill>
                  <a:srgbClr val="FF0000"/>
                </a:solidFill>
              </a:rPr>
              <a:t>Plann</a:t>
            </a:r>
            <a:r>
              <a:rPr lang="en-US" sz="1050">
                <a:solidFill>
                  <a:srgbClr val="FF0000"/>
                </a:solidFill>
              </a:rPr>
              <a:t>. Manage., 130(5), 359–366.</a:t>
            </a:r>
          </a:p>
          <a:p>
            <a:r>
              <a:rPr lang="en-US" sz="1050" err="1">
                <a:solidFill>
                  <a:srgbClr val="FF0000"/>
                </a:solidFill>
              </a:rPr>
              <a:t>doi</a:t>
            </a:r>
            <a:r>
              <a:rPr lang="en-US" sz="1050">
                <a:solidFill>
                  <a:srgbClr val="FF0000"/>
                </a:solidFill>
              </a:rPr>
              <a:t>: 10.1061/(ASCE)0733-9496(2004)130:5(359)</a:t>
            </a:r>
          </a:p>
        </p:txBody>
      </p:sp>
    </p:spTree>
    <p:extLst>
      <p:ext uri="{BB962C8B-B14F-4D97-AF65-F5344CB8AC3E}">
        <p14:creationId xmlns:p14="http://schemas.microsoft.com/office/powerpoint/2010/main" val="13683464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a:t>WSC - Category 2 Proposal</a:t>
            </a: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981200"/>
            <a:ext cx="3918913" cy="468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5881743"/>
            <a:ext cx="2284600" cy="400110"/>
          </a:xfrm>
          <a:prstGeom prst="rect">
            <a:avLst/>
          </a:prstGeom>
          <a:noFill/>
        </p:spPr>
        <p:txBody>
          <a:bodyPr wrap="none" rtlCol="0">
            <a:spAutoFit/>
          </a:bodyPr>
          <a:lstStyle/>
          <a:p>
            <a:r>
              <a:rPr lang="en-US" err="1" smtClean="0">
                <a:latin typeface="+mn-lt"/>
              </a:rPr>
              <a:t>GeoAdaptive</a:t>
            </a:r>
            <a:r>
              <a:rPr lang="en-US" smtClean="0">
                <a:latin typeface="+mn-lt"/>
              </a:rPr>
              <a:t> Inc.</a:t>
            </a:r>
            <a:endParaRPr lang="en-US">
              <a:latin typeface="+mn-lt"/>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043031"/>
            <a:ext cx="4076700" cy="321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0709" y="5562600"/>
            <a:ext cx="103909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8600" y="5632011"/>
            <a:ext cx="1149789" cy="114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92091" y="6243935"/>
            <a:ext cx="1094509" cy="461665"/>
          </a:xfrm>
          <a:prstGeom prst="rect">
            <a:avLst/>
          </a:prstGeom>
          <a:noFill/>
        </p:spPr>
        <p:txBody>
          <a:bodyPr wrap="square" rtlCol="0">
            <a:spAutoFit/>
          </a:bodyPr>
          <a:lstStyle/>
          <a:p>
            <a:r>
              <a:rPr lang="en-US" sz="1200" dirty="0" smtClean="0"/>
              <a:t>Mike Flaxman MIT</a:t>
            </a:r>
            <a:endParaRPr lang="en-US" sz="1200" dirty="0"/>
          </a:p>
        </p:txBody>
      </p:sp>
      <p:sp>
        <p:nvSpPr>
          <p:cNvPr id="12" name="TextBox 11"/>
          <p:cNvSpPr txBox="1"/>
          <p:nvPr/>
        </p:nvSpPr>
        <p:spPr>
          <a:xfrm>
            <a:off x="6781800" y="5558135"/>
            <a:ext cx="1094509" cy="461665"/>
          </a:xfrm>
          <a:prstGeom prst="rect">
            <a:avLst/>
          </a:prstGeom>
          <a:noFill/>
        </p:spPr>
        <p:txBody>
          <a:bodyPr wrap="square" rtlCol="0">
            <a:spAutoFit/>
          </a:bodyPr>
          <a:lstStyle/>
          <a:p>
            <a:pPr algn="r"/>
            <a:r>
              <a:rPr lang="en-US" sz="1200" smtClean="0"/>
              <a:t>Michael Mann PSU</a:t>
            </a:r>
            <a:endParaRPr lang="en-US" sz="1200"/>
          </a:p>
        </p:txBody>
      </p:sp>
      <p:sp>
        <p:nvSpPr>
          <p:cNvPr id="8" name="Rectangle 7"/>
          <p:cNvSpPr/>
          <p:nvPr/>
        </p:nvSpPr>
        <p:spPr>
          <a:xfrm>
            <a:off x="685800" y="968514"/>
            <a:ext cx="8312589" cy="830997"/>
          </a:xfrm>
          <a:prstGeom prst="rect">
            <a:avLst/>
          </a:prstGeom>
        </p:spPr>
        <p:txBody>
          <a:bodyPr wrap="square">
            <a:spAutoFit/>
          </a:bodyPr>
          <a:lstStyle/>
          <a:p>
            <a:pPr>
              <a:spcBef>
                <a:spcPts val="0"/>
              </a:spcBef>
              <a:spcAft>
                <a:spcPts val="0"/>
              </a:spcAft>
            </a:pPr>
            <a:r>
              <a:rPr lang="en-US" sz="2400" b="1" smtClean="0">
                <a:solidFill>
                  <a:srgbClr val="5F6238"/>
                </a:solidFill>
                <a:ea typeface="Calibri"/>
                <a:cs typeface="Times New Roman"/>
              </a:rPr>
              <a:t>Scenarios of climate, land use, population, sea level rise, and economic setting utilized in a </a:t>
            </a:r>
            <a:r>
              <a:rPr lang="en-US" sz="2400" b="1" u="sng" smtClean="0">
                <a:solidFill>
                  <a:srgbClr val="5F6238"/>
                </a:solidFill>
                <a:ea typeface="Calibri"/>
                <a:cs typeface="Times New Roman"/>
              </a:rPr>
              <a:t>decision-scaling</a:t>
            </a:r>
            <a:r>
              <a:rPr lang="en-US" sz="2400" b="1" smtClean="0">
                <a:solidFill>
                  <a:srgbClr val="5F6238"/>
                </a:solidFill>
                <a:ea typeface="Calibri"/>
                <a:cs typeface="Times New Roman"/>
              </a:rPr>
              <a:t> approach</a:t>
            </a:r>
            <a:endParaRPr lang="en-US" sz="2400" b="1">
              <a:solidFill>
                <a:srgbClr val="5F6238"/>
              </a:solidFill>
              <a:ea typeface="Calibri"/>
              <a:cs typeface="Times New Roman"/>
            </a:endParaRPr>
          </a:p>
        </p:txBody>
      </p:sp>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336" t="2107" r="2236" b="74054"/>
          <a:stretch/>
        </p:blipFill>
        <p:spPr bwMode="auto">
          <a:xfrm>
            <a:off x="2700252" y="1981200"/>
            <a:ext cx="18957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783" t="47797" r="2366" b="15574"/>
          <a:stretch/>
        </p:blipFill>
        <p:spPr bwMode="auto">
          <a:xfrm>
            <a:off x="3393592" y="3470643"/>
            <a:ext cx="1178408" cy="2472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9156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ukopm\Documents\Work\Presentations\WSC\cropped WSC.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0496" y="1969737"/>
            <a:ext cx="4978304" cy="46258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a:t>WSC - Category 2 Proposal</a:t>
            </a:r>
          </a:p>
        </p:txBody>
      </p:sp>
      <p:sp>
        <p:nvSpPr>
          <p:cNvPr id="4" name="TextBox 3"/>
          <p:cNvSpPr txBox="1"/>
          <p:nvPr/>
        </p:nvSpPr>
        <p:spPr>
          <a:xfrm>
            <a:off x="6172200" y="6183123"/>
            <a:ext cx="2284600" cy="400110"/>
          </a:xfrm>
          <a:prstGeom prst="rect">
            <a:avLst/>
          </a:prstGeom>
          <a:noFill/>
        </p:spPr>
        <p:txBody>
          <a:bodyPr wrap="none" rtlCol="0">
            <a:spAutoFit/>
          </a:bodyPr>
          <a:lstStyle/>
          <a:p>
            <a:r>
              <a:rPr lang="en-US" err="1" smtClean="0">
                <a:latin typeface="+mn-lt"/>
              </a:rPr>
              <a:t>GeoAdaptive</a:t>
            </a:r>
            <a:r>
              <a:rPr lang="en-US" smtClean="0">
                <a:latin typeface="+mn-lt"/>
              </a:rPr>
              <a:t> Inc.</a:t>
            </a:r>
            <a:endParaRPr lang="en-US">
              <a:latin typeface="+mn-lt"/>
            </a:endParaRPr>
          </a:p>
        </p:txBody>
      </p:sp>
      <p:sp>
        <p:nvSpPr>
          <p:cNvPr id="8" name="Rectangle 7"/>
          <p:cNvSpPr/>
          <p:nvPr/>
        </p:nvSpPr>
        <p:spPr>
          <a:xfrm>
            <a:off x="685800" y="968514"/>
            <a:ext cx="8312589" cy="830997"/>
          </a:xfrm>
          <a:prstGeom prst="rect">
            <a:avLst/>
          </a:prstGeom>
        </p:spPr>
        <p:txBody>
          <a:bodyPr wrap="square">
            <a:spAutoFit/>
          </a:bodyPr>
          <a:lstStyle/>
          <a:p>
            <a:pPr>
              <a:spcBef>
                <a:spcPts val="0"/>
              </a:spcBef>
              <a:spcAft>
                <a:spcPts val="0"/>
              </a:spcAft>
            </a:pPr>
            <a:r>
              <a:rPr lang="en-US" sz="2400" b="1" smtClean="0">
                <a:solidFill>
                  <a:srgbClr val="5F6238"/>
                </a:solidFill>
                <a:ea typeface="Calibri"/>
                <a:cs typeface="Times New Roman"/>
              </a:rPr>
              <a:t>Scenarios of climate, land use, population, sea level rise, and economic setting utilized in a </a:t>
            </a:r>
            <a:r>
              <a:rPr lang="en-US" sz="2400" b="1" u="sng" smtClean="0">
                <a:solidFill>
                  <a:srgbClr val="5F6238"/>
                </a:solidFill>
                <a:ea typeface="Calibri"/>
                <a:cs typeface="Times New Roman"/>
              </a:rPr>
              <a:t>decision-scaling</a:t>
            </a:r>
            <a:r>
              <a:rPr lang="en-US" sz="2400" b="1" smtClean="0">
                <a:solidFill>
                  <a:srgbClr val="5F6238"/>
                </a:solidFill>
                <a:ea typeface="Calibri"/>
                <a:cs typeface="Times New Roman"/>
              </a:rPr>
              <a:t> approach</a:t>
            </a:r>
            <a:endParaRPr lang="en-US" sz="2400" b="1">
              <a:solidFill>
                <a:srgbClr val="5F6238"/>
              </a:solidFill>
              <a:ea typeface="Calibri"/>
              <a:cs typeface="Times New Roman"/>
            </a:endParaRP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648" t="30702" r="22341" b="58665"/>
          <a:stretch/>
        </p:blipFill>
        <p:spPr bwMode="auto">
          <a:xfrm>
            <a:off x="5728878" y="2197583"/>
            <a:ext cx="3171243" cy="158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56294" y="3643952"/>
            <a:ext cx="1371600" cy="923330"/>
          </a:xfrm>
          <a:prstGeom prst="rect">
            <a:avLst/>
          </a:prstGeom>
          <a:noFill/>
        </p:spPr>
        <p:txBody>
          <a:bodyPr wrap="square" rtlCol="0">
            <a:spAutoFit/>
          </a:bodyPr>
          <a:lstStyle/>
          <a:p>
            <a:pPr algn="ctr"/>
            <a:r>
              <a:rPr lang="en-US" sz="1800" smtClean="0">
                <a:solidFill>
                  <a:srgbClr val="FF0000"/>
                </a:solidFill>
              </a:rPr>
              <a:t>Public spending high</a:t>
            </a:r>
            <a:endParaRPr lang="en-US" sz="1800">
              <a:solidFill>
                <a:srgbClr val="FF0000"/>
              </a:solidFill>
            </a:endParaRPr>
          </a:p>
        </p:txBody>
      </p:sp>
      <p:sp>
        <p:nvSpPr>
          <p:cNvPr id="18" name="TextBox 17"/>
          <p:cNvSpPr txBox="1"/>
          <p:nvPr/>
        </p:nvSpPr>
        <p:spPr>
          <a:xfrm>
            <a:off x="3124200" y="1974758"/>
            <a:ext cx="1143000" cy="646331"/>
          </a:xfrm>
          <a:prstGeom prst="rect">
            <a:avLst/>
          </a:prstGeom>
          <a:noFill/>
        </p:spPr>
        <p:txBody>
          <a:bodyPr wrap="square" rtlCol="0">
            <a:spAutoFit/>
          </a:bodyPr>
          <a:lstStyle/>
          <a:p>
            <a:pPr algn="ctr"/>
            <a:r>
              <a:rPr lang="en-US" sz="1800" smtClean="0">
                <a:solidFill>
                  <a:srgbClr val="FF0000"/>
                </a:solidFill>
              </a:rPr>
              <a:t>Business as usual</a:t>
            </a:r>
            <a:endParaRPr lang="en-US" sz="1800">
              <a:solidFill>
                <a:srgbClr val="FF0000"/>
              </a:solidFill>
            </a:endParaRPr>
          </a:p>
        </p:txBody>
      </p:sp>
      <p:sp>
        <p:nvSpPr>
          <p:cNvPr id="19" name="TextBox 18"/>
          <p:cNvSpPr txBox="1"/>
          <p:nvPr/>
        </p:nvSpPr>
        <p:spPr>
          <a:xfrm>
            <a:off x="657367" y="3812017"/>
            <a:ext cx="1171433" cy="646331"/>
          </a:xfrm>
          <a:prstGeom prst="rect">
            <a:avLst/>
          </a:prstGeom>
          <a:noFill/>
        </p:spPr>
        <p:txBody>
          <a:bodyPr wrap="square" rtlCol="0">
            <a:spAutoFit/>
          </a:bodyPr>
          <a:lstStyle/>
          <a:p>
            <a:pPr algn="ctr"/>
            <a:r>
              <a:rPr lang="en-US" sz="1800" smtClean="0">
                <a:solidFill>
                  <a:srgbClr val="FF0000"/>
                </a:solidFill>
              </a:rPr>
              <a:t>Business as usual</a:t>
            </a:r>
            <a:endParaRPr lang="en-US" sz="1800">
              <a:solidFill>
                <a:srgbClr val="FF0000"/>
              </a:solidFill>
            </a:endParaRPr>
          </a:p>
        </p:txBody>
      </p:sp>
      <p:pic>
        <p:nvPicPr>
          <p:cNvPr id="4099" name="Picture 3" descr="C:\Users\sukopm\Documents\Work\Presentations\WSC\Flaxman_cod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557462"/>
            <a:ext cx="676275" cy="6762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645371" y="5936902"/>
            <a:ext cx="1021629" cy="646331"/>
          </a:xfrm>
          <a:prstGeom prst="rect">
            <a:avLst/>
          </a:prstGeom>
          <a:noFill/>
        </p:spPr>
        <p:txBody>
          <a:bodyPr wrap="square" rtlCol="0">
            <a:spAutoFit/>
          </a:bodyPr>
          <a:lstStyle/>
          <a:p>
            <a:pPr algn="ctr"/>
            <a:r>
              <a:rPr lang="en-US" sz="1800" smtClean="0">
                <a:solidFill>
                  <a:srgbClr val="FF0000"/>
                </a:solidFill>
              </a:rPr>
              <a:t>Business as usual</a:t>
            </a:r>
            <a:endParaRPr lang="en-US" sz="1800">
              <a:solidFill>
                <a:srgbClr val="FF0000"/>
              </a:solidFill>
            </a:endParaRPr>
          </a:p>
        </p:txBody>
      </p:sp>
    </p:spTree>
    <p:extLst>
      <p:ext uri="{BB962C8B-B14F-4D97-AF65-F5344CB8AC3E}">
        <p14:creationId xmlns:p14="http://schemas.microsoft.com/office/powerpoint/2010/main" val="29702970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a:t>WSC - Category 2 Proposal</a:t>
            </a:r>
          </a:p>
        </p:txBody>
      </p:sp>
      <p:sp>
        <p:nvSpPr>
          <p:cNvPr id="4" name="TextBox 3"/>
          <p:cNvSpPr txBox="1"/>
          <p:nvPr/>
        </p:nvSpPr>
        <p:spPr>
          <a:xfrm>
            <a:off x="6172200" y="6183123"/>
            <a:ext cx="2284600" cy="400110"/>
          </a:xfrm>
          <a:prstGeom prst="rect">
            <a:avLst/>
          </a:prstGeom>
          <a:noFill/>
        </p:spPr>
        <p:txBody>
          <a:bodyPr wrap="none" rtlCol="0">
            <a:spAutoFit/>
          </a:bodyPr>
          <a:lstStyle/>
          <a:p>
            <a:r>
              <a:rPr lang="en-US" err="1" smtClean="0">
                <a:latin typeface="+mn-lt"/>
              </a:rPr>
              <a:t>GeoAdaptive</a:t>
            </a:r>
            <a:r>
              <a:rPr lang="en-US" smtClean="0">
                <a:latin typeface="+mn-lt"/>
              </a:rPr>
              <a:t> Inc.</a:t>
            </a:r>
            <a:endParaRPr lang="en-US">
              <a:latin typeface="+mn-lt"/>
            </a:endParaRPr>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93" t="10957" r="2924" b="63563"/>
          <a:stretch/>
        </p:blipFill>
        <p:spPr bwMode="auto">
          <a:xfrm>
            <a:off x="685800" y="1118102"/>
            <a:ext cx="8305800" cy="5358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4301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a:t>WSC - Category 2 Proposal</a:t>
            </a:r>
          </a:p>
        </p:txBody>
      </p:sp>
      <p:sp>
        <p:nvSpPr>
          <p:cNvPr id="4" name="TextBox 3"/>
          <p:cNvSpPr txBox="1"/>
          <p:nvPr/>
        </p:nvSpPr>
        <p:spPr>
          <a:xfrm>
            <a:off x="6172200" y="6183123"/>
            <a:ext cx="2284600" cy="400110"/>
          </a:xfrm>
          <a:prstGeom prst="rect">
            <a:avLst/>
          </a:prstGeom>
          <a:noFill/>
        </p:spPr>
        <p:txBody>
          <a:bodyPr wrap="none" rtlCol="0">
            <a:spAutoFit/>
          </a:bodyPr>
          <a:lstStyle/>
          <a:p>
            <a:r>
              <a:rPr lang="en-US" err="1" smtClean="0">
                <a:latin typeface="+mn-lt"/>
              </a:rPr>
              <a:t>GeoAdaptive</a:t>
            </a:r>
            <a:r>
              <a:rPr lang="en-US" smtClean="0">
                <a:latin typeface="+mn-lt"/>
              </a:rPr>
              <a:t> Inc.</a:t>
            </a:r>
            <a:endParaRPr lang="en-US">
              <a:latin typeface="+mn-lt"/>
            </a:endParaRPr>
          </a:p>
        </p:txBody>
      </p:sp>
      <p:sp>
        <p:nvSpPr>
          <p:cNvPr id="8" name="Rectangle 7"/>
          <p:cNvSpPr/>
          <p:nvPr/>
        </p:nvSpPr>
        <p:spPr>
          <a:xfrm>
            <a:off x="685800" y="968514"/>
            <a:ext cx="8312589" cy="461665"/>
          </a:xfrm>
          <a:prstGeom prst="rect">
            <a:avLst/>
          </a:prstGeom>
        </p:spPr>
        <p:txBody>
          <a:bodyPr wrap="square">
            <a:spAutoFit/>
          </a:bodyPr>
          <a:lstStyle/>
          <a:p>
            <a:pPr>
              <a:spcBef>
                <a:spcPts val="0"/>
              </a:spcBef>
              <a:spcAft>
                <a:spcPts val="0"/>
              </a:spcAft>
            </a:pPr>
            <a:r>
              <a:rPr lang="en-US" sz="2400" b="1" smtClean="0">
                <a:solidFill>
                  <a:srgbClr val="5F6238"/>
                </a:solidFill>
                <a:ea typeface="Calibri"/>
                <a:cs typeface="Times New Roman"/>
              </a:rPr>
              <a:t>Scenario A</a:t>
            </a:r>
            <a:endParaRPr lang="en-US" sz="2400" b="1">
              <a:solidFill>
                <a:srgbClr val="5F6238"/>
              </a:solidFill>
              <a:ea typeface="Calibri"/>
              <a:cs typeface="Times New Roman"/>
            </a:endParaRPr>
          </a:p>
        </p:txBody>
      </p:sp>
      <p:sp>
        <p:nvSpPr>
          <p:cNvPr id="12" name="Rectangle 5"/>
          <p:cNvSpPr txBox="1">
            <a:spLocks noChangeArrowheads="1"/>
          </p:cNvSpPr>
          <p:nvPr/>
        </p:nvSpPr>
        <p:spPr bwMode="auto">
          <a:xfrm>
            <a:off x="685800" y="1915923"/>
            <a:ext cx="7696200" cy="42672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1313" indent="-341313" algn="l" rtl="0" eaLnBrk="0" fontAlgn="base" hangingPunct="0">
              <a:spcBef>
                <a:spcPct val="10000"/>
              </a:spcBef>
              <a:spcAft>
                <a:spcPct val="30000"/>
              </a:spcAft>
              <a:buClr>
                <a:srgbClr val="4A4924"/>
              </a:buClr>
              <a:buSzPct val="85000"/>
              <a:buFont typeface="Wingdings" pitchFamily="2" charset="2"/>
              <a:buChar char="l"/>
              <a:defRPr sz="2400">
                <a:solidFill>
                  <a:srgbClr val="4A4924"/>
                </a:solidFill>
                <a:latin typeface="+mn-lt"/>
                <a:ea typeface="+mn-ea"/>
                <a:cs typeface="+mn-cs"/>
              </a:defRPr>
            </a:lvl1pPr>
            <a:lvl2pPr marL="741363" indent="-285750" algn="l" rtl="0" eaLnBrk="0" fontAlgn="base" hangingPunct="0">
              <a:spcBef>
                <a:spcPct val="0"/>
              </a:spcBef>
              <a:spcAft>
                <a:spcPct val="10000"/>
              </a:spcAft>
              <a:buSzPct val="70000"/>
              <a:buFont typeface="Wingdings" pitchFamily="2" charset="2"/>
              <a:buChar char="l"/>
              <a:defRPr sz="2000" b="1">
                <a:solidFill>
                  <a:srgbClr val="676632"/>
                </a:solidFill>
                <a:latin typeface="+mn-lt"/>
              </a:defRPr>
            </a:lvl2pPr>
            <a:lvl3pPr marL="1260475" indent="-228600" algn="l" rtl="0" eaLnBrk="0" fontAlgn="base" hangingPunct="0">
              <a:spcBef>
                <a:spcPct val="20000"/>
              </a:spcBef>
              <a:spcAft>
                <a:spcPct val="0"/>
              </a:spcAft>
              <a:buSzPct val="100000"/>
              <a:buChar char="•"/>
              <a:defRPr sz="2000">
                <a:solidFill>
                  <a:srgbClr val="4A4924"/>
                </a:solidFill>
                <a:latin typeface="+mn-lt"/>
              </a:defRPr>
            </a:lvl3pPr>
            <a:lvl4pPr marL="1603375" indent="-228600" algn="l" rtl="0" eaLnBrk="0" fontAlgn="base" hangingPunct="0">
              <a:spcBef>
                <a:spcPct val="20000"/>
              </a:spcBef>
              <a:spcAft>
                <a:spcPct val="0"/>
              </a:spcAft>
              <a:buSzPct val="100000"/>
              <a:buChar char="–"/>
              <a:defRPr sz="2000">
                <a:solidFill>
                  <a:srgbClr val="4A4924"/>
                </a:solidFill>
                <a:latin typeface="+mn-lt"/>
              </a:defRPr>
            </a:lvl4pPr>
            <a:lvl5pPr marL="2057400" indent="-228600" algn="l" rtl="0" eaLnBrk="0" fontAlgn="base" hangingPunct="0">
              <a:spcBef>
                <a:spcPct val="20000"/>
              </a:spcBef>
              <a:spcAft>
                <a:spcPct val="0"/>
              </a:spcAft>
              <a:buSzPct val="100000"/>
              <a:buChar char="»"/>
              <a:defRPr sz="2000">
                <a:solidFill>
                  <a:srgbClr val="4A4924"/>
                </a:solidFill>
                <a:latin typeface="+mn-lt"/>
              </a:defRPr>
            </a:lvl5pPr>
            <a:lvl6pPr marL="2514600" indent="-228600" algn="l" rtl="0" eaLnBrk="0" fontAlgn="base" hangingPunct="0">
              <a:spcBef>
                <a:spcPct val="20000"/>
              </a:spcBef>
              <a:spcAft>
                <a:spcPct val="0"/>
              </a:spcAft>
              <a:buSzPct val="100000"/>
              <a:buChar char="»"/>
              <a:defRPr sz="2000">
                <a:solidFill>
                  <a:srgbClr val="4A4924"/>
                </a:solidFill>
                <a:latin typeface="+mn-lt"/>
              </a:defRPr>
            </a:lvl6pPr>
            <a:lvl7pPr marL="2971800" indent="-228600" algn="l" rtl="0" eaLnBrk="0" fontAlgn="base" hangingPunct="0">
              <a:spcBef>
                <a:spcPct val="20000"/>
              </a:spcBef>
              <a:spcAft>
                <a:spcPct val="0"/>
              </a:spcAft>
              <a:buSzPct val="100000"/>
              <a:buChar char="»"/>
              <a:defRPr sz="2000">
                <a:solidFill>
                  <a:srgbClr val="4A4924"/>
                </a:solidFill>
                <a:latin typeface="+mn-lt"/>
              </a:defRPr>
            </a:lvl7pPr>
            <a:lvl8pPr marL="3429000" indent="-228600" algn="l" rtl="0" eaLnBrk="0" fontAlgn="base" hangingPunct="0">
              <a:spcBef>
                <a:spcPct val="20000"/>
              </a:spcBef>
              <a:spcAft>
                <a:spcPct val="0"/>
              </a:spcAft>
              <a:buSzPct val="100000"/>
              <a:buChar char="»"/>
              <a:defRPr sz="2000">
                <a:solidFill>
                  <a:srgbClr val="4A4924"/>
                </a:solidFill>
                <a:latin typeface="+mn-lt"/>
              </a:defRPr>
            </a:lvl8pPr>
            <a:lvl9pPr marL="3886200" indent="-228600" algn="l" rtl="0" eaLnBrk="0" fontAlgn="base" hangingPunct="0">
              <a:spcBef>
                <a:spcPct val="20000"/>
              </a:spcBef>
              <a:spcAft>
                <a:spcPct val="0"/>
              </a:spcAft>
              <a:buSzPct val="100000"/>
              <a:buChar char="»"/>
              <a:defRPr sz="2000">
                <a:solidFill>
                  <a:srgbClr val="4A4924"/>
                </a:solidFill>
                <a:latin typeface="+mn-lt"/>
              </a:defRPr>
            </a:lvl9pPr>
          </a:lstStyle>
          <a:p>
            <a:pPr marL="285750" indent="-285750">
              <a:spcBef>
                <a:spcPts val="0"/>
              </a:spcBef>
              <a:spcAft>
                <a:spcPts val="0"/>
              </a:spcAft>
              <a:buSzPct val="150000"/>
              <a:buFont typeface="Arial" pitchFamily="34" charset="0"/>
              <a:buChar char="•"/>
            </a:pPr>
            <a:r>
              <a:rPr lang="en-US" sz="2200" b="1" dirty="0" smtClean="0">
                <a:solidFill>
                  <a:srgbClr val="5F6238"/>
                </a:solidFill>
                <a:ea typeface="Calibri"/>
                <a:cs typeface="Times New Roman" pitchFamily="18" charset="0"/>
              </a:rPr>
              <a:t>Relatively </a:t>
            </a:r>
            <a:r>
              <a:rPr lang="en-US" sz="2200" b="1" dirty="0">
                <a:solidFill>
                  <a:srgbClr val="5F6238"/>
                </a:solidFill>
                <a:ea typeface="Calibri"/>
                <a:cs typeface="Times New Roman" pitchFamily="18" charset="0"/>
              </a:rPr>
              <a:t>low estimate of sea-level rise (3.6 inches by 2060) </a:t>
            </a:r>
            <a:endParaRPr lang="en-US" sz="2200" b="1" dirty="0" smtClean="0">
              <a:solidFill>
                <a:srgbClr val="5F6238"/>
              </a:solidFill>
              <a:ea typeface="Calibri"/>
              <a:cs typeface="Times New Roman" pitchFamily="18" charset="0"/>
            </a:endParaRPr>
          </a:p>
          <a:p>
            <a:pPr marL="285750" indent="-285750">
              <a:spcBef>
                <a:spcPts val="0"/>
              </a:spcBef>
              <a:spcAft>
                <a:spcPts val="0"/>
              </a:spcAft>
              <a:buSzPct val="150000"/>
              <a:buFont typeface="Arial" pitchFamily="34" charset="0"/>
              <a:buChar char="•"/>
            </a:pPr>
            <a:r>
              <a:rPr lang="en-US" sz="2200" b="1" dirty="0" smtClean="0">
                <a:solidFill>
                  <a:srgbClr val="5F6238"/>
                </a:solidFill>
                <a:ea typeface="Calibri"/>
                <a:cs typeface="Times New Roman" pitchFamily="18" charset="0"/>
              </a:rPr>
              <a:t>Population </a:t>
            </a:r>
            <a:r>
              <a:rPr lang="en-US" sz="2200" b="1" dirty="0">
                <a:solidFill>
                  <a:srgbClr val="5F6238"/>
                </a:solidFill>
                <a:ea typeface="Calibri"/>
                <a:cs typeface="Times New Roman" pitchFamily="18" charset="0"/>
              </a:rPr>
              <a:t>within the study region </a:t>
            </a:r>
            <a:r>
              <a:rPr lang="en-US" sz="2200" b="1" dirty="0" smtClean="0">
                <a:solidFill>
                  <a:srgbClr val="5F6238"/>
                </a:solidFill>
                <a:ea typeface="Calibri"/>
                <a:cs typeface="Times New Roman" pitchFamily="18" charset="0"/>
              </a:rPr>
              <a:t>doubles </a:t>
            </a:r>
            <a:r>
              <a:rPr lang="en-US" sz="2200" b="1" dirty="0">
                <a:solidFill>
                  <a:srgbClr val="5F6238"/>
                </a:solidFill>
                <a:ea typeface="Calibri"/>
                <a:cs typeface="Times New Roman" pitchFamily="18" charset="0"/>
              </a:rPr>
              <a:t>from 14.4 </a:t>
            </a:r>
            <a:r>
              <a:rPr lang="en-US" sz="2200" b="1" dirty="0" smtClean="0">
                <a:solidFill>
                  <a:srgbClr val="5F6238"/>
                </a:solidFill>
                <a:ea typeface="Calibri"/>
                <a:cs typeface="Times New Roman" pitchFamily="18" charset="0"/>
              </a:rPr>
              <a:t>million people </a:t>
            </a:r>
            <a:r>
              <a:rPr lang="en-US" sz="2200" b="1" dirty="0">
                <a:solidFill>
                  <a:srgbClr val="5F6238"/>
                </a:solidFill>
                <a:ea typeface="Calibri"/>
                <a:cs typeface="Times New Roman" pitchFamily="18" charset="0"/>
              </a:rPr>
              <a:t>in 2007 to 28.8 million by </a:t>
            </a:r>
            <a:r>
              <a:rPr lang="en-US" sz="2200" b="1" dirty="0" smtClean="0">
                <a:solidFill>
                  <a:srgbClr val="5F6238"/>
                </a:solidFill>
                <a:ea typeface="Calibri"/>
                <a:cs typeface="Times New Roman" pitchFamily="18" charset="0"/>
              </a:rPr>
              <a:t>2060</a:t>
            </a:r>
          </a:p>
          <a:p>
            <a:pPr marL="285750" indent="-285750">
              <a:spcBef>
                <a:spcPts val="0"/>
              </a:spcBef>
              <a:spcAft>
                <a:spcPts val="0"/>
              </a:spcAft>
              <a:buSzPct val="150000"/>
              <a:buFont typeface="Arial" pitchFamily="34" charset="0"/>
              <a:buChar char="•"/>
            </a:pPr>
            <a:r>
              <a:rPr lang="en-US" sz="2200" b="1" dirty="0" smtClean="0">
                <a:solidFill>
                  <a:srgbClr val="5F6238"/>
                </a:solidFill>
                <a:ea typeface="Calibri"/>
                <a:cs typeface="Times New Roman" pitchFamily="18" charset="0"/>
              </a:rPr>
              <a:t>Governing </a:t>
            </a:r>
            <a:r>
              <a:rPr lang="en-US" sz="2200" b="1" dirty="0">
                <a:solidFill>
                  <a:srgbClr val="5F6238"/>
                </a:solidFill>
                <a:ea typeface="Calibri"/>
                <a:cs typeface="Times New Roman" pitchFamily="18" charset="0"/>
              </a:rPr>
              <a:t>agencies will follow a business-as-usual trend in terms of </a:t>
            </a:r>
            <a:r>
              <a:rPr lang="en-US" sz="2200" b="1" dirty="0" smtClean="0">
                <a:solidFill>
                  <a:srgbClr val="5F6238"/>
                </a:solidFill>
                <a:ea typeface="Calibri"/>
                <a:cs typeface="Times New Roman" pitchFamily="18" charset="0"/>
              </a:rPr>
              <a:t>planning and conservation efforts </a:t>
            </a:r>
            <a:r>
              <a:rPr lang="en-US" sz="2200" b="1" dirty="0">
                <a:solidFill>
                  <a:srgbClr val="5F6238"/>
                </a:solidFill>
                <a:ea typeface="Calibri"/>
                <a:cs typeface="Times New Roman" pitchFamily="18" charset="0"/>
              </a:rPr>
              <a:t>with low levels of </a:t>
            </a:r>
            <a:r>
              <a:rPr lang="en-US" sz="2200" b="1" dirty="0" smtClean="0">
                <a:solidFill>
                  <a:srgbClr val="5F6238"/>
                </a:solidFill>
                <a:ea typeface="Calibri"/>
                <a:cs typeface="Times New Roman" pitchFamily="18" charset="0"/>
              </a:rPr>
              <a:t>financial </a:t>
            </a:r>
            <a:r>
              <a:rPr lang="en-US" sz="2200" b="1" dirty="0">
                <a:solidFill>
                  <a:srgbClr val="5F6238"/>
                </a:solidFill>
                <a:ea typeface="Calibri"/>
                <a:cs typeface="Times New Roman" pitchFamily="18" charset="0"/>
              </a:rPr>
              <a:t>resources to achieve </a:t>
            </a:r>
            <a:r>
              <a:rPr lang="en-US" sz="2200" b="1" dirty="0" smtClean="0">
                <a:solidFill>
                  <a:srgbClr val="5F6238"/>
                </a:solidFill>
                <a:ea typeface="Calibri"/>
                <a:cs typeface="Times New Roman" pitchFamily="18" charset="0"/>
              </a:rPr>
              <a:t>objectives</a:t>
            </a:r>
            <a:endParaRPr lang="en-US" sz="2200" b="1" dirty="0">
              <a:solidFill>
                <a:srgbClr val="5F6238"/>
              </a:solidFill>
              <a:ea typeface="Calibri"/>
              <a:cs typeface="Times New Roman" pitchFamily="18" charset="0"/>
            </a:endParaRPr>
          </a:p>
        </p:txBody>
      </p:sp>
    </p:spTree>
    <p:extLst>
      <p:ext uri="{BB962C8B-B14F-4D97-AF65-F5344CB8AC3E}">
        <p14:creationId xmlns:p14="http://schemas.microsoft.com/office/powerpoint/2010/main" val="380802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a:t>WSC - Category 2 Proposal</a:t>
            </a:r>
          </a:p>
        </p:txBody>
      </p:sp>
      <p:sp>
        <p:nvSpPr>
          <p:cNvPr id="4" name="TextBox 3"/>
          <p:cNvSpPr txBox="1"/>
          <p:nvPr/>
        </p:nvSpPr>
        <p:spPr>
          <a:xfrm rot="16200000">
            <a:off x="7801645" y="5418520"/>
            <a:ext cx="2284600" cy="400110"/>
          </a:xfrm>
          <a:prstGeom prst="rect">
            <a:avLst/>
          </a:prstGeom>
          <a:noFill/>
        </p:spPr>
        <p:txBody>
          <a:bodyPr wrap="none" rtlCol="0">
            <a:spAutoFit/>
          </a:bodyPr>
          <a:lstStyle/>
          <a:p>
            <a:r>
              <a:rPr lang="en-US" err="1" smtClean="0">
                <a:latin typeface="+mn-lt"/>
              </a:rPr>
              <a:t>GeoAdaptive</a:t>
            </a:r>
            <a:r>
              <a:rPr lang="en-US" smtClean="0">
                <a:latin typeface="+mn-lt"/>
              </a:rPr>
              <a:t> Inc.</a:t>
            </a:r>
            <a:endParaRPr lang="en-US">
              <a:latin typeface="+mn-lt"/>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60906"/>
            <a:ext cx="5255419" cy="579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1912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a:t>WSC - Category 2 Proposal</a:t>
            </a:r>
          </a:p>
        </p:txBody>
      </p:sp>
      <p:sp>
        <p:nvSpPr>
          <p:cNvPr id="4" name="TextBox 3"/>
          <p:cNvSpPr txBox="1"/>
          <p:nvPr/>
        </p:nvSpPr>
        <p:spPr>
          <a:xfrm>
            <a:off x="6172200" y="6381690"/>
            <a:ext cx="2284600" cy="400110"/>
          </a:xfrm>
          <a:prstGeom prst="rect">
            <a:avLst/>
          </a:prstGeom>
          <a:noFill/>
        </p:spPr>
        <p:txBody>
          <a:bodyPr wrap="none" rtlCol="0">
            <a:spAutoFit/>
          </a:bodyPr>
          <a:lstStyle/>
          <a:p>
            <a:r>
              <a:rPr lang="en-US" err="1" smtClean="0">
                <a:latin typeface="+mn-lt"/>
              </a:rPr>
              <a:t>GeoAdaptive</a:t>
            </a:r>
            <a:r>
              <a:rPr lang="en-US" smtClean="0">
                <a:latin typeface="+mn-lt"/>
              </a:rPr>
              <a:t> Inc.</a:t>
            </a:r>
            <a:endParaRPr lang="en-US">
              <a:latin typeface="+mn-l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47" y="2300288"/>
            <a:ext cx="4029075"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922" y="1712409"/>
            <a:ext cx="4676775"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85800" y="2145268"/>
            <a:ext cx="1371600" cy="369332"/>
          </a:xfrm>
          <a:prstGeom prst="rect">
            <a:avLst/>
          </a:prstGeom>
          <a:noFill/>
        </p:spPr>
        <p:txBody>
          <a:bodyPr wrap="square" rtlCol="0">
            <a:spAutoFit/>
          </a:bodyPr>
          <a:lstStyle/>
          <a:p>
            <a:pPr algn="ctr"/>
            <a:r>
              <a:rPr lang="en-US" sz="1800" smtClean="0">
                <a:solidFill>
                  <a:srgbClr val="FF0000"/>
                </a:solidFill>
              </a:rPr>
              <a:t>2010</a:t>
            </a:r>
            <a:endParaRPr lang="en-US" sz="1800">
              <a:solidFill>
                <a:srgbClr val="FF0000"/>
              </a:solidFill>
            </a:endParaRPr>
          </a:p>
        </p:txBody>
      </p:sp>
      <p:sp>
        <p:nvSpPr>
          <p:cNvPr id="14" name="TextBox 13"/>
          <p:cNvSpPr txBox="1"/>
          <p:nvPr/>
        </p:nvSpPr>
        <p:spPr>
          <a:xfrm>
            <a:off x="4842094" y="2083356"/>
            <a:ext cx="1371600" cy="369332"/>
          </a:xfrm>
          <a:prstGeom prst="rect">
            <a:avLst/>
          </a:prstGeom>
          <a:noFill/>
        </p:spPr>
        <p:txBody>
          <a:bodyPr wrap="square" rtlCol="0">
            <a:spAutoFit/>
          </a:bodyPr>
          <a:lstStyle/>
          <a:p>
            <a:pPr algn="ctr"/>
            <a:r>
              <a:rPr lang="en-US" sz="1800" smtClean="0">
                <a:solidFill>
                  <a:srgbClr val="FF0000"/>
                </a:solidFill>
              </a:rPr>
              <a:t>2060</a:t>
            </a:r>
            <a:endParaRPr lang="en-US" sz="1800">
              <a:solidFill>
                <a:srgbClr val="FF0000"/>
              </a:solidFill>
            </a:endParaRPr>
          </a:p>
        </p:txBody>
      </p:sp>
    </p:spTree>
    <p:extLst>
      <p:ext uri="{BB962C8B-B14F-4D97-AF65-F5344CB8AC3E}">
        <p14:creationId xmlns:p14="http://schemas.microsoft.com/office/powerpoint/2010/main" val="2934457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049" y="747932"/>
            <a:ext cx="7903151" cy="5943600"/>
          </a:xfrm>
          <a:prstGeom prst="rect">
            <a:avLst/>
          </a:prstGeom>
          <a:solidFill>
            <a:schemeClr val="bg1"/>
          </a:solidFill>
          <a:ln>
            <a:noFill/>
          </a:ln>
          <a:effectLst/>
          <a:extLst/>
        </p:spPr>
      </p:pic>
      <p:sp>
        <p:nvSpPr>
          <p:cNvPr id="204804" name="Rectangle 4"/>
          <p:cNvSpPr>
            <a:spLocks noGrp="1" noChangeArrowheads="1"/>
          </p:cNvSpPr>
          <p:nvPr>
            <p:ph type="title"/>
          </p:nvPr>
        </p:nvSpPr>
        <p:spPr>
          <a:noFill/>
          <a:ln/>
          <a:effectLst/>
        </p:spPr>
        <p:txBody>
          <a:bodyPr/>
          <a:lstStyle/>
          <a:p>
            <a:r>
              <a:rPr lang="en-US"/>
              <a:t>Overview: Traditional vs. </a:t>
            </a:r>
            <a:r>
              <a:rPr lang="en-US" smtClean="0"/>
              <a:t>WSC</a:t>
            </a:r>
          </a:p>
        </p:txBody>
      </p:sp>
      <p:sp>
        <p:nvSpPr>
          <p:cNvPr id="204805" name="Rectangle 5"/>
          <p:cNvSpPr>
            <a:spLocks noGrp="1" noChangeArrowheads="1"/>
          </p:cNvSpPr>
          <p:nvPr>
            <p:ph type="body" sz="half" idx="1"/>
          </p:nvPr>
        </p:nvSpPr>
        <p:spPr>
          <a:xfrm>
            <a:off x="7038536" y="776066"/>
            <a:ext cx="1752600" cy="4634133"/>
          </a:xfrm>
          <a:solidFill>
            <a:schemeClr val="bg1"/>
          </a:solidFill>
        </p:spPr>
        <p:txBody>
          <a:bodyPr/>
          <a:lstStyle/>
          <a:p>
            <a:pPr marL="0" indent="0">
              <a:buNone/>
            </a:pPr>
            <a:r>
              <a:rPr lang="en-US" sz="2200" smtClean="0"/>
              <a:t>	</a:t>
            </a:r>
          </a:p>
          <a:p>
            <a:pPr lvl="1"/>
            <a:endParaRPr lang="en-US" sz="1800" smtClean="0"/>
          </a:p>
          <a:p>
            <a:pPr lvl="1">
              <a:buNone/>
            </a:pPr>
            <a:endParaRPr lang="en-US" sz="1800" smtClean="0"/>
          </a:p>
        </p:txBody>
      </p:sp>
      <p:sp>
        <p:nvSpPr>
          <p:cNvPr id="2" name="Rectangle 1"/>
          <p:cNvSpPr/>
          <p:nvPr/>
        </p:nvSpPr>
        <p:spPr bwMode="auto">
          <a:xfrm>
            <a:off x="7010400" y="990600"/>
            <a:ext cx="1828800" cy="5715000"/>
          </a:xfrm>
          <a:prstGeom prst="rect">
            <a:avLst/>
          </a:prstGeom>
          <a:noFill/>
          <a:ln w="127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6" name="Rectangle 5"/>
          <p:cNvSpPr txBox="1">
            <a:spLocks noChangeArrowheads="1"/>
          </p:cNvSpPr>
          <p:nvPr/>
        </p:nvSpPr>
        <p:spPr bwMode="auto">
          <a:xfrm rot="16200000">
            <a:off x="4177795" y="2210661"/>
            <a:ext cx="1233268" cy="7632346"/>
          </a:xfrm>
          <a:prstGeom prst="rect">
            <a:avLst/>
          </a:prstGeom>
          <a:solidFill>
            <a:schemeClr val="bg1"/>
          </a:solidFill>
          <a:ln w="12700">
            <a:noFill/>
            <a:miter lim="800000"/>
            <a:headEnd/>
            <a:tailEnd/>
          </a:ln>
          <a:effectLst/>
        </p:spPr>
        <p:txBody>
          <a:bodyPr vert="horz" wrap="square" lIns="90488" tIns="44450" rIns="90488" bIns="44450" numCol="1" anchor="t" anchorCtr="0" compatLnSpc="1">
            <a:prstTxWarp prst="textNoShape">
              <a:avLst/>
            </a:prstTxWarp>
          </a:bodyPr>
          <a:lstStyle>
            <a:lvl1pPr marL="341313" indent="-341313" algn="l" rtl="0" eaLnBrk="0" fontAlgn="base" hangingPunct="0">
              <a:spcBef>
                <a:spcPct val="10000"/>
              </a:spcBef>
              <a:spcAft>
                <a:spcPct val="30000"/>
              </a:spcAft>
              <a:buClr>
                <a:srgbClr val="4A4924"/>
              </a:buClr>
              <a:buSzPct val="85000"/>
              <a:buFont typeface="Wingdings" pitchFamily="2" charset="2"/>
              <a:buChar char="l"/>
              <a:defRPr sz="2400">
                <a:solidFill>
                  <a:srgbClr val="4A4924"/>
                </a:solidFill>
                <a:latin typeface="+mn-lt"/>
                <a:ea typeface="+mn-ea"/>
                <a:cs typeface="+mn-cs"/>
              </a:defRPr>
            </a:lvl1pPr>
            <a:lvl2pPr marL="741363" indent="-285750" algn="l" rtl="0" eaLnBrk="0" fontAlgn="base" hangingPunct="0">
              <a:spcBef>
                <a:spcPct val="0"/>
              </a:spcBef>
              <a:spcAft>
                <a:spcPct val="10000"/>
              </a:spcAft>
              <a:buSzPct val="70000"/>
              <a:buFont typeface="Wingdings" pitchFamily="2" charset="2"/>
              <a:buChar char="l"/>
              <a:defRPr sz="2000" b="1">
                <a:solidFill>
                  <a:srgbClr val="676632"/>
                </a:solidFill>
                <a:latin typeface="+mn-lt"/>
              </a:defRPr>
            </a:lvl2pPr>
            <a:lvl3pPr marL="1260475" indent="-228600" algn="l" rtl="0" eaLnBrk="0" fontAlgn="base" hangingPunct="0">
              <a:spcBef>
                <a:spcPct val="20000"/>
              </a:spcBef>
              <a:spcAft>
                <a:spcPct val="0"/>
              </a:spcAft>
              <a:buSzPct val="100000"/>
              <a:buChar char="•"/>
              <a:defRPr sz="2000">
                <a:solidFill>
                  <a:srgbClr val="4A4924"/>
                </a:solidFill>
                <a:latin typeface="+mn-lt"/>
              </a:defRPr>
            </a:lvl3pPr>
            <a:lvl4pPr marL="1603375" indent="-228600" algn="l" rtl="0" eaLnBrk="0" fontAlgn="base" hangingPunct="0">
              <a:spcBef>
                <a:spcPct val="20000"/>
              </a:spcBef>
              <a:spcAft>
                <a:spcPct val="0"/>
              </a:spcAft>
              <a:buSzPct val="100000"/>
              <a:buChar char="–"/>
              <a:defRPr sz="2000">
                <a:solidFill>
                  <a:srgbClr val="4A4924"/>
                </a:solidFill>
                <a:latin typeface="+mn-lt"/>
              </a:defRPr>
            </a:lvl4pPr>
            <a:lvl5pPr marL="2057400" indent="-228600" algn="l" rtl="0" eaLnBrk="0" fontAlgn="base" hangingPunct="0">
              <a:spcBef>
                <a:spcPct val="20000"/>
              </a:spcBef>
              <a:spcAft>
                <a:spcPct val="0"/>
              </a:spcAft>
              <a:buSzPct val="100000"/>
              <a:buChar char="»"/>
              <a:defRPr sz="2000">
                <a:solidFill>
                  <a:srgbClr val="4A4924"/>
                </a:solidFill>
                <a:latin typeface="+mn-lt"/>
              </a:defRPr>
            </a:lvl5pPr>
            <a:lvl6pPr marL="2514600" indent="-228600" algn="l" rtl="0" eaLnBrk="0" fontAlgn="base" hangingPunct="0">
              <a:spcBef>
                <a:spcPct val="20000"/>
              </a:spcBef>
              <a:spcAft>
                <a:spcPct val="0"/>
              </a:spcAft>
              <a:buSzPct val="100000"/>
              <a:buChar char="»"/>
              <a:defRPr sz="2000">
                <a:solidFill>
                  <a:srgbClr val="4A4924"/>
                </a:solidFill>
                <a:latin typeface="+mn-lt"/>
              </a:defRPr>
            </a:lvl6pPr>
            <a:lvl7pPr marL="2971800" indent="-228600" algn="l" rtl="0" eaLnBrk="0" fontAlgn="base" hangingPunct="0">
              <a:spcBef>
                <a:spcPct val="20000"/>
              </a:spcBef>
              <a:spcAft>
                <a:spcPct val="0"/>
              </a:spcAft>
              <a:buSzPct val="100000"/>
              <a:buChar char="»"/>
              <a:defRPr sz="2000">
                <a:solidFill>
                  <a:srgbClr val="4A4924"/>
                </a:solidFill>
                <a:latin typeface="+mn-lt"/>
              </a:defRPr>
            </a:lvl7pPr>
            <a:lvl8pPr marL="3429000" indent="-228600" algn="l" rtl="0" eaLnBrk="0" fontAlgn="base" hangingPunct="0">
              <a:spcBef>
                <a:spcPct val="20000"/>
              </a:spcBef>
              <a:spcAft>
                <a:spcPct val="0"/>
              </a:spcAft>
              <a:buSzPct val="100000"/>
              <a:buChar char="»"/>
              <a:defRPr sz="2000">
                <a:solidFill>
                  <a:srgbClr val="4A4924"/>
                </a:solidFill>
                <a:latin typeface="+mn-lt"/>
              </a:defRPr>
            </a:lvl8pPr>
            <a:lvl9pPr marL="3886200" indent="-228600" algn="l" rtl="0" eaLnBrk="0" fontAlgn="base" hangingPunct="0">
              <a:spcBef>
                <a:spcPct val="20000"/>
              </a:spcBef>
              <a:spcAft>
                <a:spcPct val="0"/>
              </a:spcAft>
              <a:buSzPct val="100000"/>
              <a:buChar char="»"/>
              <a:defRPr sz="2000">
                <a:solidFill>
                  <a:srgbClr val="4A4924"/>
                </a:solidFill>
                <a:latin typeface="+mn-lt"/>
              </a:defRPr>
            </a:lvl9pPr>
          </a:lstStyle>
          <a:p>
            <a:pPr marL="0" indent="0">
              <a:buFont typeface="Wingdings" pitchFamily="2" charset="2"/>
              <a:buNone/>
            </a:pPr>
            <a:r>
              <a:rPr lang="en-US" sz="2200" smtClean="0"/>
              <a:t>	</a:t>
            </a:r>
          </a:p>
          <a:p>
            <a:pPr lvl="1"/>
            <a:endParaRPr lang="en-US" sz="1800" smtClean="0"/>
          </a:p>
          <a:p>
            <a:pPr lvl="1">
              <a:buFont typeface="Wingdings" pitchFamily="2" charset="2"/>
              <a:buNone/>
            </a:pPr>
            <a:endParaRPr lang="en-US" sz="1800" smtClean="0"/>
          </a:p>
        </p:txBody>
      </p:sp>
      <p:sp>
        <p:nvSpPr>
          <p:cNvPr id="7" name="Rectangle 5"/>
          <p:cNvSpPr txBox="1">
            <a:spLocks noChangeArrowheads="1"/>
          </p:cNvSpPr>
          <p:nvPr/>
        </p:nvSpPr>
        <p:spPr bwMode="auto">
          <a:xfrm rot="16200000">
            <a:off x="6622366" y="402102"/>
            <a:ext cx="1157068" cy="1904999"/>
          </a:xfrm>
          <a:prstGeom prst="rect">
            <a:avLst/>
          </a:prstGeom>
          <a:solidFill>
            <a:schemeClr val="bg1"/>
          </a:solidFill>
          <a:ln w="12700">
            <a:noFill/>
            <a:miter lim="800000"/>
            <a:headEnd/>
            <a:tailEnd/>
          </a:ln>
          <a:effectLst/>
        </p:spPr>
        <p:txBody>
          <a:bodyPr vert="horz" wrap="square" lIns="90488" tIns="44450" rIns="90488" bIns="44450" numCol="1" anchor="t" anchorCtr="0" compatLnSpc="1">
            <a:prstTxWarp prst="textNoShape">
              <a:avLst/>
            </a:prstTxWarp>
          </a:bodyPr>
          <a:lstStyle>
            <a:lvl1pPr marL="341313" indent="-341313" algn="l" rtl="0" eaLnBrk="0" fontAlgn="base" hangingPunct="0">
              <a:spcBef>
                <a:spcPct val="10000"/>
              </a:spcBef>
              <a:spcAft>
                <a:spcPct val="30000"/>
              </a:spcAft>
              <a:buClr>
                <a:srgbClr val="4A4924"/>
              </a:buClr>
              <a:buSzPct val="85000"/>
              <a:buFont typeface="Wingdings" pitchFamily="2" charset="2"/>
              <a:buChar char="l"/>
              <a:defRPr sz="2400">
                <a:solidFill>
                  <a:srgbClr val="4A4924"/>
                </a:solidFill>
                <a:latin typeface="+mn-lt"/>
                <a:ea typeface="+mn-ea"/>
                <a:cs typeface="+mn-cs"/>
              </a:defRPr>
            </a:lvl1pPr>
            <a:lvl2pPr marL="741363" indent="-285750" algn="l" rtl="0" eaLnBrk="0" fontAlgn="base" hangingPunct="0">
              <a:spcBef>
                <a:spcPct val="0"/>
              </a:spcBef>
              <a:spcAft>
                <a:spcPct val="10000"/>
              </a:spcAft>
              <a:buSzPct val="70000"/>
              <a:buFont typeface="Wingdings" pitchFamily="2" charset="2"/>
              <a:buChar char="l"/>
              <a:defRPr sz="2000" b="1">
                <a:solidFill>
                  <a:srgbClr val="676632"/>
                </a:solidFill>
                <a:latin typeface="+mn-lt"/>
              </a:defRPr>
            </a:lvl2pPr>
            <a:lvl3pPr marL="1260475" indent="-228600" algn="l" rtl="0" eaLnBrk="0" fontAlgn="base" hangingPunct="0">
              <a:spcBef>
                <a:spcPct val="20000"/>
              </a:spcBef>
              <a:spcAft>
                <a:spcPct val="0"/>
              </a:spcAft>
              <a:buSzPct val="100000"/>
              <a:buChar char="•"/>
              <a:defRPr sz="2000">
                <a:solidFill>
                  <a:srgbClr val="4A4924"/>
                </a:solidFill>
                <a:latin typeface="+mn-lt"/>
              </a:defRPr>
            </a:lvl3pPr>
            <a:lvl4pPr marL="1603375" indent="-228600" algn="l" rtl="0" eaLnBrk="0" fontAlgn="base" hangingPunct="0">
              <a:spcBef>
                <a:spcPct val="20000"/>
              </a:spcBef>
              <a:spcAft>
                <a:spcPct val="0"/>
              </a:spcAft>
              <a:buSzPct val="100000"/>
              <a:buChar char="–"/>
              <a:defRPr sz="2000">
                <a:solidFill>
                  <a:srgbClr val="4A4924"/>
                </a:solidFill>
                <a:latin typeface="+mn-lt"/>
              </a:defRPr>
            </a:lvl4pPr>
            <a:lvl5pPr marL="2057400" indent="-228600" algn="l" rtl="0" eaLnBrk="0" fontAlgn="base" hangingPunct="0">
              <a:spcBef>
                <a:spcPct val="20000"/>
              </a:spcBef>
              <a:spcAft>
                <a:spcPct val="0"/>
              </a:spcAft>
              <a:buSzPct val="100000"/>
              <a:buChar char="»"/>
              <a:defRPr sz="2000">
                <a:solidFill>
                  <a:srgbClr val="4A4924"/>
                </a:solidFill>
                <a:latin typeface="+mn-lt"/>
              </a:defRPr>
            </a:lvl5pPr>
            <a:lvl6pPr marL="2514600" indent="-228600" algn="l" rtl="0" eaLnBrk="0" fontAlgn="base" hangingPunct="0">
              <a:spcBef>
                <a:spcPct val="20000"/>
              </a:spcBef>
              <a:spcAft>
                <a:spcPct val="0"/>
              </a:spcAft>
              <a:buSzPct val="100000"/>
              <a:buChar char="»"/>
              <a:defRPr sz="2000">
                <a:solidFill>
                  <a:srgbClr val="4A4924"/>
                </a:solidFill>
                <a:latin typeface="+mn-lt"/>
              </a:defRPr>
            </a:lvl6pPr>
            <a:lvl7pPr marL="2971800" indent="-228600" algn="l" rtl="0" eaLnBrk="0" fontAlgn="base" hangingPunct="0">
              <a:spcBef>
                <a:spcPct val="20000"/>
              </a:spcBef>
              <a:spcAft>
                <a:spcPct val="0"/>
              </a:spcAft>
              <a:buSzPct val="100000"/>
              <a:buChar char="»"/>
              <a:defRPr sz="2000">
                <a:solidFill>
                  <a:srgbClr val="4A4924"/>
                </a:solidFill>
                <a:latin typeface="+mn-lt"/>
              </a:defRPr>
            </a:lvl7pPr>
            <a:lvl8pPr marL="3429000" indent="-228600" algn="l" rtl="0" eaLnBrk="0" fontAlgn="base" hangingPunct="0">
              <a:spcBef>
                <a:spcPct val="20000"/>
              </a:spcBef>
              <a:spcAft>
                <a:spcPct val="0"/>
              </a:spcAft>
              <a:buSzPct val="100000"/>
              <a:buChar char="»"/>
              <a:defRPr sz="2000">
                <a:solidFill>
                  <a:srgbClr val="4A4924"/>
                </a:solidFill>
                <a:latin typeface="+mn-lt"/>
              </a:defRPr>
            </a:lvl8pPr>
            <a:lvl9pPr marL="3886200" indent="-228600" algn="l" rtl="0" eaLnBrk="0" fontAlgn="base" hangingPunct="0">
              <a:spcBef>
                <a:spcPct val="20000"/>
              </a:spcBef>
              <a:spcAft>
                <a:spcPct val="0"/>
              </a:spcAft>
              <a:buSzPct val="100000"/>
              <a:buChar char="»"/>
              <a:defRPr sz="2000">
                <a:solidFill>
                  <a:srgbClr val="4A4924"/>
                </a:solidFill>
                <a:latin typeface="+mn-lt"/>
              </a:defRPr>
            </a:lvl9pPr>
          </a:lstStyle>
          <a:p>
            <a:pPr marL="0" indent="0">
              <a:buFont typeface="Wingdings" pitchFamily="2" charset="2"/>
              <a:buNone/>
            </a:pPr>
            <a:r>
              <a:rPr lang="en-US" sz="2200" smtClean="0"/>
              <a:t>	</a:t>
            </a:r>
          </a:p>
          <a:p>
            <a:pPr lvl="1"/>
            <a:endParaRPr lang="en-US" sz="1800" smtClean="0"/>
          </a:p>
          <a:p>
            <a:pPr lvl="1">
              <a:buFont typeface="Wingdings" pitchFamily="2" charset="2"/>
              <a:buNone/>
            </a:pPr>
            <a:endParaRPr lang="en-US" sz="1800" smtClean="0"/>
          </a:p>
        </p:txBody>
      </p:sp>
      <p:sp>
        <p:nvSpPr>
          <p:cNvPr id="8" name="Rectangle 5"/>
          <p:cNvSpPr txBox="1">
            <a:spLocks noChangeArrowheads="1"/>
          </p:cNvSpPr>
          <p:nvPr/>
        </p:nvSpPr>
        <p:spPr bwMode="auto">
          <a:xfrm>
            <a:off x="7024468" y="790136"/>
            <a:ext cx="1766668" cy="1953064"/>
          </a:xfrm>
          <a:prstGeom prst="rect">
            <a:avLst/>
          </a:prstGeom>
          <a:solidFill>
            <a:schemeClr val="bg1"/>
          </a:solidFill>
          <a:ln w="12700">
            <a:noFill/>
            <a:miter lim="800000"/>
            <a:headEnd/>
            <a:tailEnd/>
          </a:ln>
          <a:effectLst/>
        </p:spPr>
        <p:txBody>
          <a:bodyPr vert="horz" wrap="square" lIns="90488" tIns="44450" rIns="90488" bIns="44450" numCol="1" anchor="t" anchorCtr="0" compatLnSpc="1">
            <a:prstTxWarp prst="textNoShape">
              <a:avLst/>
            </a:prstTxWarp>
          </a:bodyPr>
          <a:lstStyle>
            <a:lvl1pPr marL="341313" indent="-341313" algn="l" rtl="0" eaLnBrk="0" fontAlgn="base" hangingPunct="0">
              <a:spcBef>
                <a:spcPct val="10000"/>
              </a:spcBef>
              <a:spcAft>
                <a:spcPct val="30000"/>
              </a:spcAft>
              <a:buClr>
                <a:srgbClr val="4A4924"/>
              </a:buClr>
              <a:buSzPct val="85000"/>
              <a:buFont typeface="Wingdings" pitchFamily="2" charset="2"/>
              <a:buChar char="l"/>
              <a:defRPr sz="2400">
                <a:solidFill>
                  <a:srgbClr val="4A4924"/>
                </a:solidFill>
                <a:latin typeface="+mn-lt"/>
                <a:ea typeface="+mn-ea"/>
                <a:cs typeface="+mn-cs"/>
              </a:defRPr>
            </a:lvl1pPr>
            <a:lvl2pPr marL="741363" indent="-285750" algn="l" rtl="0" eaLnBrk="0" fontAlgn="base" hangingPunct="0">
              <a:spcBef>
                <a:spcPct val="0"/>
              </a:spcBef>
              <a:spcAft>
                <a:spcPct val="10000"/>
              </a:spcAft>
              <a:buSzPct val="70000"/>
              <a:buFont typeface="Wingdings" pitchFamily="2" charset="2"/>
              <a:buChar char="l"/>
              <a:defRPr sz="2000" b="1">
                <a:solidFill>
                  <a:srgbClr val="676632"/>
                </a:solidFill>
                <a:latin typeface="+mn-lt"/>
              </a:defRPr>
            </a:lvl2pPr>
            <a:lvl3pPr marL="1260475" indent="-228600" algn="l" rtl="0" eaLnBrk="0" fontAlgn="base" hangingPunct="0">
              <a:spcBef>
                <a:spcPct val="20000"/>
              </a:spcBef>
              <a:spcAft>
                <a:spcPct val="0"/>
              </a:spcAft>
              <a:buSzPct val="100000"/>
              <a:buChar char="•"/>
              <a:defRPr sz="2000">
                <a:solidFill>
                  <a:srgbClr val="4A4924"/>
                </a:solidFill>
                <a:latin typeface="+mn-lt"/>
              </a:defRPr>
            </a:lvl3pPr>
            <a:lvl4pPr marL="1603375" indent="-228600" algn="l" rtl="0" eaLnBrk="0" fontAlgn="base" hangingPunct="0">
              <a:spcBef>
                <a:spcPct val="20000"/>
              </a:spcBef>
              <a:spcAft>
                <a:spcPct val="0"/>
              </a:spcAft>
              <a:buSzPct val="100000"/>
              <a:buChar char="–"/>
              <a:defRPr sz="2000">
                <a:solidFill>
                  <a:srgbClr val="4A4924"/>
                </a:solidFill>
                <a:latin typeface="+mn-lt"/>
              </a:defRPr>
            </a:lvl4pPr>
            <a:lvl5pPr marL="2057400" indent="-228600" algn="l" rtl="0" eaLnBrk="0" fontAlgn="base" hangingPunct="0">
              <a:spcBef>
                <a:spcPct val="20000"/>
              </a:spcBef>
              <a:spcAft>
                <a:spcPct val="0"/>
              </a:spcAft>
              <a:buSzPct val="100000"/>
              <a:buChar char="»"/>
              <a:defRPr sz="2000">
                <a:solidFill>
                  <a:srgbClr val="4A4924"/>
                </a:solidFill>
                <a:latin typeface="+mn-lt"/>
              </a:defRPr>
            </a:lvl5pPr>
            <a:lvl6pPr marL="2514600" indent="-228600" algn="l" rtl="0" eaLnBrk="0" fontAlgn="base" hangingPunct="0">
              <a:spcBef>
                <a:spcPct val="20000"/>
              </a:spcBef>
              <a:spcAft>
                <a:spcPct val="0"/>
              </a:spcAft>
              <a:buSzPct val="100000"/>
              <a:buChar char="»"/>
              <a:defRPr sz="2000">
                <a:solidFill>
                  <a:srgbClr val="4A4924"/>
                </a:solidFill>
                <a:latin typeface="+mn-lt"/>
              </a:defRPr>
            </a:lvl6pPr>
            <a:lvl7pPr marL="2971800" indent="-228600" algn="l" rtl="0" eaLnBrk="0" fontAlgn="base" hangingPunct="0">
              <a:spcBef>
                <a:spcPct val="20000"/>
              </a:spcBef>
              <a:spcAft>
                <a:spcPct val="0"/>
              </a:spcAft>
              <a:buSzPct val="100000"/>
              <a:buChar char="»"/>
              <a:defRPr sz="2000">
                <a:solidFill>
                  <a:srgbClr val="4A4924"/>
                </a:solidFill>
                <a:latin typeface="+mn-lt"/>
              </a:defRPr>
            </a:lvl7pPr>
            <a:lvl8pPr marL="3429000" indent="-228600" algn="l" rtl="0" eaLnBrk="0" fontAlgn="base" hangingPunct="0">
              <a:spcBef>
                <a:spcPct val="20000"/>
              </a:spcBef>
              <a:spcAft>
                <a:spcPct val="0"/>
              </a:spcAft>
              <a:buSzPct val="100000"/>
              <a:buChar char="»"/>
              <a:defRPr sz="2000">
                <a:solidFill>
                  <a:srgbClr val="4A4924"/>
                </a:solidFill>
                <a:latin typeface="+mn-lt"/>
              </a:defRPr>
            </a:lvl8pPr>
            <a:lvl9pPr marL="3886200" indent="-228600" algn="l" rtl="0" eaLnBrk="0" fontAlgn="base" hangingPunct="0">
              <a:spcBef>
                <a:spcPct val="20000"/>
              </a:spcBef>
              <a:spcAft>
                <a:spcPct val="0"/>
              </a:spcAft>
              <a:buSzPct val="100000"/>
              <a:buChar char="»"/>
              <a:defRPr sz="2000">
                <a:solidFill>
                  <a:srgbClr val="4A4924"/>
                </a:solidFill>
                <a:latin typeface="+mn-lt"/>
              </a:defRPr>
            </a:lvl9pPr>
          </a:lstStyle>
          <a:p>
            <a:pPr marL="0" indent="0">
              <a:buFont typeface="Wingdings" pitchFamily="2" charset="2"/>
              <a:buNone/>
            </a:pPr>
            <a:r>
              <a:rPr lang="en-US" sz="2200" smtClean="0"/>
              <a:t>	</a:t>
            </a:r>
          </a:p>
          <a:p>
            <a:pPr marL="455613" lvl="1" indent="0">
              <a:buNone/>
            </a:pPr>
            <a:endParaRPr lang="en-US" sz="1800" smtClean="0"/>
          </a:p>
          <a:p>
            <a:pPr lvl="1">
              <a:buFont typeface="Wingdings" pitchFamily="2" charset="2"/>
              <a:buNone/>
            </a:pPr>
            <a:endParaRPr lang="en-US" sz="1800" smtClean="0"/>
          </a:p>
        </p:txBody>
      </p:sp>
    </p:spTree>
    <p:extLst>
      <p:ext uri="{BB962C8B-B14F-4D97-AF65-F5344CB8AC3E}">
        <p14:creationId xmlns:p14="http://schemas.microsoft.com/office/powerpoint/2010/main" val="420129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04805">
                                            <p:bg/>
                                          </p:spTgt>
                                        </p:tgtEl>
                                        <p:attrNameLst>
                                          <p:attrName>ppt_x</p:attrName>
                                        </p:attrNameLst>
                                      </p:cBhvr>
                                      <p:tavLst>
                                        <p:tav tm="0">
                                          <p:val>
                                            <p:strVal val="ppt_x"/>
                                          </p:val>
                                        </p:tav>
                                        <p:tav tm="100000">
                                          <p:val>
                                            <p:strVal val="ppt_x"/>
                                          </p:val>
                                        </p:tav>
                                      </p:tavLst>
                                    </p:anim>
                                    <p:anim calcmode="lin" valueType="num">
                                      <p:cBhvr additive="base">
                                        <p:cTn id="13" dur="500"/>
                                        <p:tgtEl>
                                          <p:spTgt spid="204805">
                                            <p:bg/>
                                          </p:spTgt>
                                        </p:tgtEl>
                                        <p:attrNameLst>
                                          <p:attrName>ppt_y</p:attrName>
                                        </p:attrNameLst>
                                      </p:cBhvr>
                                      <p:tavLst>
                                        <p:tav tm="0">
                                          <p:val>
                                            <p:strVal val="ppt_y"/>
                                          </p:val>
                                        </p:tav>
                                        <p:tav tm="100000">
                                          <p:val>
                                            <p:strVal val="1+ppt_h/2"/>
                                          </p:val>
                                        </p:tav>
                                      </p:tavLst>
                                    </p:anim>
                                    <p:set>
                                      <p:cBhvr>
                                        <p:cTn id="14" dur="1" fill="hold">
                                          <p:stCondLst>
                                            <p:cond delay="499"/>
                                          </p:stCondLst>
                                        </p:cTn>
                                        <p:tgtEl>
                                          <p:spTgt spid="204805">
                                            <p:bg/>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ppt_x"/>
                                          </p:val>
                                        </p:tav>
                                      </p:tavLst>
                                    </p:anim>
                                    <p:anim calcmode="lin" valueType="num">
                                      <p:cBhvr additive="base">
                                        <p:cTn id="23" dur="500"/>
                                        <p:tgtEl>
                                          <p:spTgt spid="7"/>
                                        </p:tgtEl>
                                        <p:attrNameLst>
                                          <p:attrName>ppt_y</p:attrName>
                                        </p:attrNameLst>
                                      </p:cBhvr>
                                      <p:tavLst>
                                        <p:tav tm="0">
                                          <p:val>
                                            <p:strVal val="ppt_y"/>
                                          </p:val>
                                        </p:tav>
                                        <p:tav tm="100000">
                                          <p:val>
                                            <p:strVal val="1+ppt_h/2"/>
                                          </p:val>
                                        </p:tav>
                                      </p:tavLst>
                                    </p:anim>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5" grpId="0" uiExpand="1" build="p" animBg="1"/>
      <p:bldP spid="6" grpId="0" animBg="1"/>
      <p:bldP spid="7"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a:t>WSC - Category 2 Proposal</a:t>
            </a:r>
          </a:p>
        </p:txBody>
      </p:sp>
      <p:sp>
        <p:nvSpPr>
          <p:cNvPr id="8" name="Rectangle 7"/>
          <p:cNvSpPr/>
          <p:nvPr/>
        </p:nvSpPr>
        <p:spPr>
          <a:xfrm>
            <a:off x="685800" y="968514"/>
            <a:ext cx="8312589" cy="461665"/>
          </a:xfrm>
          <a:prstGeom prst="rect">
            <a:avLst/>
          </a:prstGeom>
        </p:spPr>
        <p:txBody>
          <a:bodyPr wrap="square">
            <a:spAutoFit/>
          </a:bodyPr>
          <a:lstStyle/>
          <a:p>
            <a:pPr>
              <a:spcBef>
                <a:spcPts val="0"/>
              </a:spcBef>
              <a:spcAft>
                <a:spcPts val="0"/>
              </a:spcAft>
            </a:pPr>
            <a:r>
              <a:rPr lang="en-US" sz="2400" b="1" smtClean="0">
                <a:solidFill>
                  <a:srgbClr val="5F6238"/>
                </a:solidFill>
                <a:ea typeface="Calibri"/>
                <a:cs typeface="Times New Roman"/>
              </a:rPr>
              <a:t>Decision Scaling</a:t>
            </a:r>
            <a:endParaRPr lang="en-US" sz="2400" b="1">
              <a:solidFill>
                <a:srgbClr val="5F6238"/>
              </a:solidFill>
              <a:ea typeface="Calibri"/>
              <a:cs typeface="Times New Roman"/>
            </a:endParaRPr>
          </a:p>
        </p:txBody>
      </p:sp>
      <p:sp>
        <p:nvSpPr>
          <p:cNvPr id="12" name="Rectangle 5"/>
          <p:cNvSpPr txBox="1">
            <a:spLocks noChangeArrowheads="1"/>
          </p:cNvSpPr>
          <p:nvPr/>
        </p:nvSpPr>
        <p:spPr bwMode="auto">
          <a:xfrm>
            <a:off x="685800" y="1430179"/>
            <a:ext cx="7696200" cy="4752944"/>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1313" indent="-341313" algn="l" rtl="0" eaLnBrk="0" fontAlgn="base" hangingPunct="0">
              <a:spcBef>
                <a:spcPct val="10000"/>
              </a:spcBef>
              <a:spcAft>
                <a:spcPct val="30000"/>
              </a:spcAft>
              <a:buClr>
                <a:srgbClr val="4A4924"/>
              </a:buClr>
              <a:buSzPct val="85000"/>
              <a:buFont typeface="Wingdings" pitchFamily="2" charset="2"/>
              <a:buChar char="l"/>
              <a:defRPr sz="2400">
                <a:solidFill>
                  <a:srgbClr val="4A4924"/>
                </a:solidFill>
                <a:latin typeface="+mn-lt"/>
                <a:ea typeface="+mn-ea"/>
                <a:cs typeface="+mn-cs"/>
              </a:defRPr>
            </a:lvl1pPr>
            <a:lvl2pPr marL="741363" indent="-285750" algn="l" rtl="0" eaLnBrk="0" fontAlgn="base" hangingPunct="0">
              <a:spcBef>
                <a:spcPct val="0"/>
              </a:spcBef>
              <a:spcAft>
                <a:spcPct val="10000"/>
              </a:spcAft>
              <a:buSzPct val="70000"/>
              <a:buFont typeface="Wingdings" pitchFamily="2" charset="2"/>
              <a:buChar char="l"/>
              <a:defRPr sz="2000" b="1">
                <a:solidFill>
                  <a:srgbClr val="676632"/>
                </a:solidFill>
                <a:latin typeface="+mn-lt"/>
              </a:defRPr>
            </a:lvl2pPr>
            <a:lvl3pPr marL="1260475" indent="-228600" algn="l" rtl="0" eaLnBrk="0" fontAlgn="base" hangingPunct="0">
              <a:spcBef>
                <a:spcPct val="20000"/>
              </a:spcBef>
              <a:spcAft>
                <a:spcPct val="0"/>
              </a:spcAft>
              <a:buSzPct val="100000"/>
              <a:buChar char="•"/>
              <a:defRPr sz="2000">
                <a:solidFill>
                  <a:srgbClr val="4A4924"/>
                </a:solidFill>
                <a:latin typeface="+mn-lt"/>
              </a:defRPr>
            </a:lvl3pPr>
            <a:lvl4pPr marL="1603375" indent="-228600" algn="l" rtl="0" eaLnBrk="0" fontAlgn="base" hangingPunct="0">
              <a:spcBef>
                <a:spcPct val="20000"/>
              </a:spcBef>
              <a:spcAft>
                <a:spcPct val="0"/>
              </a:spcAft>
              <a:buSzPct val="100000"/>
              <a:buChar char="–"/>
              <a:defRPr sz="2000">
                <a:solidFill>
                  <a:srgbClr val="4A4924"/>
                </a:solidFill>
                <a:latin typeface="+mn-lt"/>
              </a:defRPr>
            </a:lvl4pPr>
            <a:lvl5pPr marL="2057400" indent="-228600" algn="l" rtl="0" eaLnBrk="0" fontAlgn="base" hangingPunct="0">
              <a:spcBef>
                <a:spcPct val="20000"/>
              </a:spcBef>
              <a:spcAft>
                <a:spcPct val="0"/>
              </a:spcAft>
              <a:buSzPct val="100000"/>
              <a:buChar char="»"/>
              <a:defRPr sz="2000">
                <a:solidFill>
                  <a:srgbClr val="4A4924"/>
                </a:solidFill>
                <a:latin typeface="+mn-lt"/>
              </a:defRPr>
            </a:lvl5pPr>
            <a:lvl6pPr marL="2514600" indent="-228600" algn="l" rtl="0" eaLnBrk="0" fontAlgn="base" hangingPunct="0">
              <a:spcBef>
                <a:spcPct val="20000"/>
              </a:spcBef>
              <a:spcAft>
                <a:spcPct val="0"/>
              </a:spcAft>
              <a:buSzPct val="100000"/>
              <a:buChar char="»"/>
              <a:defRPr sz="2000">
                <a:solidFill>
                  <a:srgbClr val="4A4924"/>
                </a:solidFill>
                <a:latin typeface="+mn-lt"/>
              </a:defRPr>
            </a:lvl6pPr>
            <a:lvl7pPr marL="2971800" indent="-228600" algn="l" rtl="0" eaLnBrk="0" fontAlgn="base" hangingPunct="0">
              <a:spcBef>
                <a:spcPct val="20000"/>
              </a:spcBef>
              <a:spcAft>
                <a:spcPct val="0"/>
              </a:spcAft>
              <a:buSzPct val="100000"/>
              <a:buChar char="»"/>
              <a:defRPr sz="2000">
                <a:solidFill>
                  <a:srgbClr val="4A4924"/>
                </a:solidFill>
                <a:latin typeface="+mn-lt"/>
              </a:defRPr>
            </a:lvl7pPr>
            <a:lvl8pPr marL="3429000" indent="-228600" algn="l" rtl="0" eaLnBrk="0" fontAlgn="base" hangingPunct="0">
              <a:spcBef>
                <a:spcPct val="20000"/>
              </a:spcBef>
              <a:spcAft>
                <a:spcPct val="0"/>
              </a:spcAft>
              <a:buSzPct val="100000"/>
              <a:buChar char="»"/>
              <a:defRPr sz="2000">
                <a:solidFill>
                  <a:srgbClr val="4A4924"/>
                </a:solidFill>
                <a:latin typeface="+mn-lt"/>
              </a:defRPr>
            </a:lvl8pPr>
            <a:lvl9pPr marL="3886200" indent="-228600" algn="l" rtl="0" eaLnBrk="0" fontAlgn="base" hangingPunct="0">
              <a:spcBef>
                <a:spcPct val="20000"/>
              </a:spcBef>
              <a:spcAft>
                <a:spcPct val="0"/>
              </a:spcAft>
              <a:buSzPct val="100000"/>
              <a:buChar char="»"/>
              <a:defRPr sz="2000">
                <a:solidFill>
                  <a:srgbClr val="4A4924"/>
                </a:solidFill>
                <a:latin typeface="+mn-lt"/>
              </a:defRPr>
            </a:lvl9pPr>
          </a:lstStyle>
          <a:p>
            <a:pPr marL="285750" indent="-285750">
              <a:spcBef>
                <a:spcPts val="0"/>
              </a:spcBef>
              <a:spcAft>
                <a:spcPts val="0"/>
              </a:spcAft>
              <a:buSzPct val="150000"/>
              <a:buFont typeface="Arial" pitchFamily="34" charset="0"/>
              <a:buChar char="•"/>
            </a:pPr>
            <a:r>
              <a:rPr lang="en-US" sz="2200" b="1" smtClean="0">
                <a:solidFill>
                  <a:srgbClr val="5F6238"/>
                </a:solidFill>
                <a:ea typeface="Calibri"/>
                <a:cs typeface="Times New Roman" pitchFamily="18" charset="0"/>
              </a:rPr>
              <a:t>Reverse normal goal of reducing </a:t>
            </a:r>
            <a:r>
              <a:rPr lang="en-US" sz="2200" b="1">
                <a:solidFill>
                  <a:srgbClr val="5F6238"/>
                </a:solidFill>
                <a:ea typeface="Calibri"/>
                <a:cs typeface="Times New Roman" pitchFamily="18" charset="0"/>
              </a:rPr>
              <a:t>uncertainty and </a:t>
            </a:r>
            <a:r>
              <a:rPr lang="en-US" sz="2200" b="1" smtClean="0">
                <a:solidFill>
                  <a:srgbClr val="5F6238"/>
                </a:solidFill>
                <a:ea typeface="Calibri"/>
                <a:cs typeface="Times New Roman" pitchFamily="18" charset="0"/>
              </a:rPr>
              <a:t>selecting </a:t>
            </a:r>
            <a:r>
              <a:rPr lang="en-US" sz="2200" b="1">
                <a:solidFill>
                  <a:srgbClr val="5F6238"/>
                </a:solidFill>
                <a:ea typeface="Calibri"/>
                <a:cs typeface="Times New Roman" pitchFamily="18" charset="0"/>
              </a:rPr>
              <a:t>an optimal plan for the likely future</a:t>
            </a:r>
            <a:endParaRPr lang="en-US" sz="2200" b="1" smtClean="0">
              <a:solidFill>
                <a:srgbClr val="5F6238"/>
              </a:solidFill>
              <a:ea typeface="Calibri"/>
              <a:cs typeface="Times New Roman" pitchFamily="18" charset="0"/>
            </a:endParaRPr>
          </a:p>
          <a:p>
            <a:pPr marL="285750" indent="-285750">
              <a:spcBef>
                <a:spcPts val="0"/>
              </a:spcBef>
              <a:spcAft>
                <a:spcPts val="0"/>
              </a:spcAft>
              <a:buSzPct val="150000"/>
              <a:buFont typeface="Arial" pitchFamily="34" charset="0"/>
              <a:buChar char="•"/>
            </a:pPr>
            <a:r>
              <a:rPr lang="en-US" sz="2200" b="1" smtClean="0">
                <a:solidFill>
                  <a:srgbClr val="5F6238"/>
                </a:solidFill>
                <a:ea typeface="Calibri"/>
                <a:cs typeface="Times New Roman" pitchFamily="18" charset="0"/>
              </a:rPr>
              <a:t>Accept irreducible </a:t>
            </a:r>
            <a:r>
              <a:rPr lang="en-US" sz="2200" b="1">
                <a:solidFill>
                  <a:srgbClr val="5F6238"/>
                </a:solidFill>
                <a:ea typeface="Calibri"/>
                <a:cs typeface="Times New Roman" pitchFamily="18" charset="0"/>
              </a:rPr>
              <a:t>uncertainty and </a:t>
            </a:r>
            <a:r>
              <a:rPr lang="en-US" sz="2200" b="1" smtClean="0">
                <a:solidFill>
                  <a:srgbClr val="5F6238"/>
                </a:solidFill>
                <a:ea typeface="Calibri"/>
                <a:cs typeface="Times New Roman" pitchFamily="18" charset="0"/>
              </a:rPr>
              <a:t>identify </a:t>
            </a:r>
            <a:r>
              <a:rPr lang="en-US" sz="2200" b="1">
                <a:solidFill>
                  <a:srgbClr val="5F6238"/>
                </a:solidFill>
                <a:ea typeface="Calibri"/>
                <a:cs typeface="Times New Roman" pitchFamily="18" charset="0"/>
              </a:rPr>
              <a:t>strategies that will perform well over a wide range of climate </a:t>
            </a:r>
            <a:r>
              <a:rPr lang="en-US" sz="2200" b="1" smtClean="0">
                <a:solidFill>
                  <a:srgbClr val="5F6238"/>
                </a:solidFill>
                <a:ea typeface="Calibri"/>
                <a:cs typeface="Times New Roman" pitchFamily="18" charset="0"/>
              </a:rPr>
              <a:t>futures</a:t>
            </a:r>
          </a:p>
          <a:p>
            <a:pPr marL="285750" indent="-285750">
              <a:spcBef>
                <a:spcPts val="0"/>
              </a:spcBef>
              <a:spcAft>
                <a:spcPts val="0"/>
              </a:spcAft>
              <a:buSzPct val="150000"/>
              <a:buFont typeface="Arial" pitchFamily="34" charset="0"/>
              <a:buChar char="•"/>
            </a:pPr>
            <a:r>
              <a:rPr lang="en-US" sz="2200" b="1">
                <a:solidFill>
                  <a:srgbClr val="5F6238"/>
                </a:solidFill>
                <a:ea typeface="Calibri"/>
                <a:cs typeface="Times New Roman" pitchFamily="18" charset="0"/>
              </a:rPr>
              <a:t>Top-down approaches </a:t>
            </a:r>
            <a:r>
              <a:rPr lang="en-US" sz="2200" b="1" smtClean="0">
                <a:solidFill>
                  <a:srgbClr val="5F6238"/>
                </a:solidFill>
                <a:ea typeface="Calibri"/>
                <a:cs typeface="Times New Roman" pitchFamily="18" charset="0"/>
              </a:rPr>
              <a:t>use ‘down-scaled’ climate </a:t>
            </a:r>
            <a:r>
              <a:rPr lang="en-US" sz="2200" b="1">
                <a:solidFill>
                  <a:srgbClr val="5F6238"/>
                </a:solidFill>
                <a:ea typeface="Calibri"/>
                <a:cs typeface="Times New Roman" pitchFamily="18" charset="0"/>
              </a:rPr>
              <a:t>change projections from General Circulation </a:t>
            </a:r>
            <a:r>
              <a:rPr lang="en-US" sz="2200" b="1" smtClean="0">
                <a:solidFill>
                  <a:srgbClr val="5F6238"/>
                </a:solidFill>
                <a:ea typeface="Calibri"/>
                <a:cs typeface="Times New Roman" pitchFamily="18" charset="0"/>
              </a:rPr>
              <a:t>Models</a:t>
            </a:r>
          </a:p>
          <a:p>
            <a:pPr marL="285750" indent="-285750">
              <a:spcBef>
                <a:spcPts val="0"/>
              </a:spcBef>
              <a:spcAft>
                <a:spcPts val="0"/>
              </a:spcAft>
              <a:buSzPct val="150000"/>
              <a:buFont typeface="Arial" pitchFamily="34" charset="0"/>
              <a:buChar char="•"/>
            </a:pPr>
            <a:r>
              <a:rPr lang="en-US" sz="2200" b="1">
                <a:solidFill>
                  <a:srgbClr val="5F6238"/>
                </a:solidFill>
                <a:ea typeface="Calibri"/>
                <a:cs typeface="Times New Roman" pitchFamily="18" charset="0"/>
              </a:rPr>
              <a:t>Bottom-up approaches look at socio-economic system of interest and try to identify the vulnerabilities or risks related to climate</a:t>
            </a:r>
          </a:p>
          <a:p>
            <a:r>
              <a:rPr lang="en-US" sz="2200" b="1" smtClean="0">
                <a:solidFill>
                  <a:srgbClr val="5F6238"/>
                </a:solidFill>
                <a:ea typeface="Calibri"/>
                <a:cs typeface="Times New Roman" pitchFamily="18" charset="0"/>
              </a:rPr>
              <a:t>Decision Scaling is processing </a:t>
            </a:r>
            <a:r>
              <a:rPr lang="en-US" sz="2200" b="1">
                <a:solidFill>
                  <a:srgbClr val="5F6238"/>
                </a:solidFill>
                <a:ea typeface="Calibri"/>
                <a:cs typeface="Times New Roman" pitchFamily="18" charset="0"/>
              </a:rPr>
              <a:t>of GCM projections focused on critical climate conditions known to be critical through bottom up analysis</a:t>
            </a:r>
          </a:p>
        </p:txBody>
      </p:sp>
      <p:sp>
        <p:nvSpPr>
          <p:cNvPr id="6" name="Rectangle 7"/>
          <p:cNvSpPr>
            <a:spLocks noChangeArrowheads="1"/>
          </p:cNvSpPr>
          <p:nvPr/>
        </p:nvSpPr>
        <p:spPr bwMode="auto">
          <a:xfrm>
            <a:off x="829066" y="6029980"/>
            <a:ext cx="8162534" cy="523220"/>
          </a:xfrm>
          <a:prstGeom prst="rect">
            <a:avLst/>
          </a:prstGeom>
          <a:noFill/>
          <a:ln w="12700" algn="ctr">
            <a:noFill/>
            <a:prstDash val="dash"/>
            <a:miter lim="800000"/>
            <a:headEnd/>
            <a:tailEnd/>
          </a:ln>
          <a:effectLst/>
        </p:spPr>
        <p:txBody>
          <a:bodyPr wrap="square" anchor="ctr">
            <a:spAutoFit/>
          </a:bodyPr>
          <a:lstStyle/>
          <a:p>
            <a:pPr eaLnBrk="1" hangingPunct="1"/>
            <a:r>
              <a:rPr lang="en-US" sz="1400">
                <a:solidFill>
                  <a:srgbClr val="FF3300"/>
                </a:solidFill>
              </a:rPr>
              <a:t>Brown, Casey. “Decision-scaling for Robust Planning and Policy under Climate Uncertainty.” World Resources Report, Washington DC. Available online at http://www.worldresourcesreport.org </a:t>
            </a:r>
          </a:p>
        </p:txBody>
      </p:sp>
    </p:spTree>
    <p:extLst>
      <p:ext uri="{BB962C8B-B14F-4D97-AF65-F5344CB8AC3E}">
        <p14:creationId xmlns:p14="http://schemas.microsoft.com/office/powerpoint/2010/main" val="294097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47800"/>
            <a:ext cx="5161547" cy="2971800"/>
          </a:xfrm>
          <a:prstGeom prst="rect">
            <a:avLst/>
          </a:prstGeom>
        </p:spPr>
      </p:pic>
      <p:grpSp>
        <p:nvGrpSpPr>
          <p:cNvPr id="4" name="Group 3"/>
          <p:cNvGrpSpPr/>
          <p:nvPr/>
        </p:nvGrpSpPr>
        <p:grpSpPr>
          <a:xfrm>
            <a:off x="3960122" y="3733800"/>
            <a:ext cx="5031478" cy="2883812"/>
            <a:chOff x="0" y="0"/>
            <a:chExt cx="3673784" cy="184498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320" y="0"/>
              <a:ext cx="2678464" cy="109242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22824"/>
            <a:stretch/>
          </p:blipFill>
          <p:spPr bwMode="auto">
            <a:xfrm>
              <a:off x="0" y="1003412"/>
              <a:ext cx="3673784" cy="841572"/>
            </a:xfrm>
            <a:prstGeom prst="rect">
              <a:avLst/>
            </a:prstGeom>
            <a:ln>
              <a:noFill/>
            </a:ln>
            <a:extLst>
              <a:ext uri="{53640926-AAD7-44D8-BBD7-CCE9431645EC}">
                <a14:shadowObscured xmlns:a14="http://schemas.microsoft.com/office/drawing/2010/main"/>
              </a:ext>
            </a:extLst>
          </p:spPr>
        </p:pic>
      </p:grpSp>
      <p:sp>
        <p:nvSpPr>
          <p:cNvPr id="9"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a:t>WSC - Category 2 Proposal</a:t>
            </a:r>
          </a:p>
        </p:txBody>
      </p:sp>
      <p:sp>
        <p:nvSpPr>
          <p:cNvPr id="3" name="TextBox 2"/>
          <p:cNvSpPr txBox="1"/>
          <p:nvPr/>
        </p:nvSpPr>
        <p:spPr>
          <a:xfrm>
            <a:off x="6324600" y="1120914"/>
            <a:ext cx="2819400" cy="707886"/>
          </a:xfrm>
          <a:prstGeom prst="rect">
            <a:avLst/>
          </a:prstGeom>
          <a:noFill/>
        </p:spPr>
        <p:txBody>
          <a:bodyPr wrap="square" rtlCol="0">
            <a:spAutoFit/>
          </a:bodyPr>
          <a:lstStyle/>
          <a:p>
            <a:r>
              <a:rPr lang="en-US" b="1" smtClean="0">
                <a:solidFill>
                  <a:srgbClr val="5F6238"/>
                </a:solidFill>
                <a:latin typeface="+mn-lt"/>
              </a:rPr>
              <a:t>Behavioral Decision Analyses</a:t>
            </a:r>
            <a:endParaRPr lang="en-US" b="1">
              <a:solidFill>
                <a:srgbClr val="5F6238"/>
              </a:solidFill>
              <a:latin typeface="+mn-lt"/>
            </a:endParaRPr>
          </a:p>
        </p:txBody>
      </p:sp>
      <p:sp>
        <p:nvSpPr>
          <p:cNvPr id="10" name="TextBox 9"/>
          <p:cNvSpPr txBox="1"/>
          <p:nvPr/>
        </p:nvSpPr>
        <p:spPr>
          <a:xfrm>
            <a:off x="609600" y="4495800"/>
            <a:ext cx="3276600" cy="2246769"/>
          </a:xfrm>
          <a:prstGeom prst="rect">
            <a:avLst/>
          </a:prstGeom>
          <a:noFill/>
        </p:spPr>
        <p:txBody>
          <a:bodyPr wrap="square" rtlCol="0">
            <a:spAutoFit/>
          </a:bodyPr>
          <a:lstStyle/>
          <a:p>
            <a:r>
              <a:rPr lang="en-US" b="1" i="1" u="sng" smtClean="0">
                <a:solidFill>
                  <a:srgbClr val="5F6238"/>
                </a:solidFill>
                <a:latin typeface="+mn-lt"/>
              </a:rPr>
              <a:t>Hypothesis:</a:t>
            </a:r>
          </a:p>
          <a:p>
            <a:r>
              <a:rPr lang="en-US" b="1" smtClean="0">
                <a:solidFill>
                  <a:srgbClr val="5F6238"/>
                </a:solidFill>
                <a:latin typeface="+mn-lt"/>
              </a:rPr>
              <a:t>Information type and format influences risk perception and preferences for hydrologic management scenarios </a:t>
            </a:r>
            <a:endParaRPr lang="en-US" b="1">
              <a:solidFill>
                <a:srgbClr val="5F6238"/>
              </a:solidFill>
              <a:latin typeface="+mn-lt"/>
            </a:endParaRP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8778" r="12814" b="29852"/>
          <a:stretch/>
        </p:blipFill>
        <p:spPr bwMode="auto">
          <a:xfrm>
            <a:off x="7848600" y="1964239"/>
            <a:ext cx="1013012" cy="123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034940"/>
            <a:ext cx="1165460" cy="116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74344" y="1140023"/>
            <a:ext cx="5791200" cy="307777"/>
          </a:xfrm>
          <a:prstGeom prst="rect">
            <a:avLst/>
          </a:prstGeom>
          <a:noFill/>
        </p:spPr>
        <p:txBody>
          <a:bodyPr wrap="square" rtlCol="0">
            <a:spAutoFit/>
          </a:bodyPr>
          <a:lstStyle/>
          <a:p>
            <a:r>
              <a:rPr lang="en-US" sz="1400" b="1" smtClean="0">
                <a:solidFill>
                  <a:srgbClr val="5F6238"/>
                </a:solidFill>
                <a:latin typeface="+mn-lt"/>
              </a:rPr>
              <a:t>Photo-realistic imaging of changes in land- and hydro-</a:t>
            </a:r>
            <a:r>
              <a:rPr lang="en-US" sz="1400" b="1" err="1" smtClean="0">
                <a:solidFill>
                  <a:srgbClr val="5F6238"/>
                </a:solidFill>
                <a:latin typeface="+mn-lt"/>
              </a:rPr>
              <a:t>scapes</a:t>
            </a:r>
            <a:endParaRPr lang="en-US" sz="1400" b="1">
              <a:solidFill>
                <a:srgbClr val="5F6238"/>
              </a:solidFill>
              <a:latin typeface="+mn-lt"/>
            </a:endParaRPr>
          </a:p>
        </p:txBody>
      </p:sp>
      <p:sp>
        <p:nvSpPr>
          <p:cNvPr id="14" name="TextBox 13"/>
          <p:cNvSpPr txBox="1"/>
          <p:nvPr/>
        </p:nvSpPr>
        <p:spPr>
          <a:xfrm>
            <a:off x="6245772" y="3260013"/>
            <a:ext cx="1352142" cy="276999"/>
          </a:xfrm>
          <a:prstGeom prst="rect">
            <a:avLst/>
          </a:prstGeom>
          <a:noFill/>
        </p:spPr>
        <p:txBody>
          <a:bodyPr wrap="square" rtlCol="0">
            <a:spAutoFit/>
          </a:bodyPr>
          <a:lstStyle/>
          <a:p>
            <a:r>
              <a:rPr lang="en-US" sz="1200" smtClean="0"/>
              <a:t>Kenny Broad, UM</a:t>
            </a:r>
            <a:endParaRPr lang="en-US" sz="1200"/>
          </a:p>
        </p:txBody>
      </p:sp>
      <p:sp>
        <p:nvSpPr>
          <p:cNvPr id="15" name="TextBox 14"/>
          <p:cNvSpPr txBox="1"/>
          <p:nvPr/>
        </p:nvSpPr>
        <p:spPr>
          <a:xfrm>
            <a:off x="7699153" y="3273913"/>
            <a:ext cx="1352142" cy="276999"/>
          </a:xfrm>
          <a:prstGeom prst="rect">
            <a:avLst/>
          </a:prstGeom>
          <a:noFill/>
        </p:spPr>
        <p:txBody>
          <a:bodyPr wrap="square" rtlCol="0">
            <a:spAutoFit/>
          </a:bodyPr>
          <a:lstStyle/>
          <a:p>
            <a:r>
              <a:rPr lang="en-US" sz="1200" smtClean="0"/>
              <a:t>Robert Meyer, UP</a:t>
            </a:r>
            <a:endParaRPr lang="en-US" sz="1200"/>
          </a:p>
        </p:txBody>
      </p:sp>
    </p:spTree>
    <p:extLst>
      <p:ext uri="{BB962C8B-B14F-4D97-AF65-F5344CB8AC3E}">
        <p14:creationId xmlns:p14="http://schemas.microsoft.com/office/powerpoint/2010/main" val="27050633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Elbow Connector 33"/>
          <p:cNvCxnSpPr/>
          <p:nvPr/>
        </p:nvCxnSpPr>
        <p:spPr bwMode="auto">
          <a:xfrm rot="16200000" flipV="1">
            <a:off x="345806" y="3158638"/>
            <a:ext cx="5182357" cy="1454368"/>
          </a:xfrm>
          <a:prstGeom prst="bentConnector3">
            <a:avLst>
              <a:gd name="adj1" fmla="val 100094"/>
            </a:avLst>
          </a:prstGeom>
          <a:noFill/>
          <a:ln w="25400" cap="flat" cmpd="sng" algn="ctr">
            <a:solidFill>
              <a:srgbClr val="0000FF"/>
            </a:solidFill>
            <a:prstDash val="dash"/>
            <a:round/>
            <a:headEnd type="none" w="med" len="med"/>
            <a:tailEnd type="triangle" w="med" len="med"/>
          </a:ln>
          <a:effectLst/>
        </p:spPr>
      </p:cxnSp>
      <p:sp>
        <p:nvSpPr>
          <p:cNvPr id="2" name="Title 1"/>
          <p:cNvSpPr>
            <a:spLocks noGrp="1"/>
          </p:cNvSpPr>
          <p:nvPr>
            <p:ph type="title"/>
          </p:nvPr>
        </p:nvSpPr>
        <p:spPr>
          <a:noFill/>
          <a:ln w="12700">
            <a:noFill/>
            <a:miter lim="800000"/>
            <a:headEnd/>
            <a:tailEnd/>
          </a:ln>
          <a:effectLst/>
        </p:spPr>
        <p:txBody>
          <a:bodyPr vert="horz" wrap="square" lIns="90488" tIns="44450" rIns="90488" bIns="44450" numCol="1" anchor="ctr" anchorCtr="0" compatLnSpc="1">
            <a:prstTxWarp prst="textNoShape">
              <a:avLst/>
            </a:prstTxWarp>
          </a:bodyPr>
          <a:lstStyle/>
          <a:p>
            <a:r>
              <a:rPr lang="en-US"/>
              <a:t>WSC - Category 2 Proposal</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64679"/>
            <a:ext cx="2590800" cy="3511726"/>
          </a:xfrm>
          <a:prstGeom prst="rect">
            <a:avLst/>
          </a:prstGeom>
        </p:spPr>
      </p:pic>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015"/>
          <a:stretch/>
        </p:blipFill>
        <p:spPr bwMode="auto">
          <a:xfrm>
            <a:off x="3048000" y="1905000"/>
            <a:ext cx="3202657" cy="344280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Bent Arrow 8"/>
          <p:cNvSpPr/>
          <p:nvPr/>
        </p:nvSpPr>
        <p:spPr bwMode="auto">
          <a:xfrm rot="16200000" flipV="1">
            <a:off x="2362200" y="3625512"/>
            <a:ext cx="1523999" cy="723901"/>
          </a:xfrm>
          <a:prstGeom prst="bentArrow">
            <a:avLst>
              <a:gd name="adj1" fmla="val 25000"/>
              <a:gd name="adj2" fmla="val 23939"/>
              <a:gd name="adj3" fmla="val 25000"/>
              <a:gd name="adj4" fmla="val 43750"/>
            </a:avLst>
          </a:prstGeom>
          <a:gradFill>
            <a:gsLst>
              <a:gs pos="0">
                <a:srgbClr val="0070C0"/>
              </a:gs>
              <a:gs pos="50000">
                <a:schemeClr val="accent1">
                  <a:shade val="67500"/>
                  <a:satMod val="115000"/>
                </a:schemeClr>
              </a:gs>
              <a:gs pos="100000">
                <a:schemeClr val="accent1">
                  <a:shade val="100000"/>
                  <a:satMod val="115000"/>
                </a:schemeClr>
              </a:gs>
            </a:gsLst>
            <a:lin ang="5400000" scaled="0"/>
          </a:gradFill>
          <a:ln w="222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221" b="31172"/>
          <a:stretch/>
        </p:blipFill>
        <p:spPr bwMode="auto">
          <a:xfrm>
            <a:off x="5029200" y="838200"/>
            <a:ext cx="2763139" cy="221265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601581" y="1001359"/>
            <a:ext cx="1506418" cy="609600"/>
            <a:chOff x="762000" y="1055080"/>
            <a:chExt cx="1796488" cy="722518"/>
          </a:xfrm>
        </p:grpSpPr>
        <p:pic>
          <p:nvPicPr>
            <p:cNvPr id="4098" name="Picture 2" descr="C:\Documents and Settings\vengel\Local Settings\Temporary Internet Files\Content.IE5\O3IHEPE9\MC900442098[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291"/>
            <a:stretch/>
          </p:blipFill>
          <p:spPr bwMode="auto">
            <a:xfrm>
              <a:off x="762000" y="1055080"/>
              <a:ext cx="580139" cy="7207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Documents and Settings\vengel\Local Settings\Temporary Internet Files\Content.IE5\O3IHEPE9\MC900442098[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291"/>
            <a:stretch/>
          </p:blipFill>
          <p:spPr bwMode="auto">
            <a:xfrm>
              <a:off x="1371845" y="1056873"/>
              <a:ext cx="580139" cy="720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Documents and Settings\vengel\Local Settings\Temporary Internet Files\Content.IE5\O3IHEPE9\MC900442098[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291"/>
            <a:stretch/>
          </p:blipFill>
          <p:spPr bwMode="auto">
            <a:xfrm>
              <a:off x="1978349" y="1056873"/>
              <a:ext cx="580139" cy="72072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7000" y="5105400"/>
            <a:ext cx="2646949" cy="1524000"/>
          </a:xfrm>
          <a:prstGeom prst="rect">
            <a:avLst/>
          </a:prstGeom>
        </p:spPr>
      </p:pic>
      <p:sp>
        <p:nvSpPr>
          <p:cNvPr id="15" name="Bent Arrow 14"/>
          <p:cNvSpPr/>
          <p:nvPr/>
        </p:nvSpPr>
        <p:spPr bwMode="auto">
          <a:xfrm>
            <a:off x="4328596" y="1295399"/>
            <a:ext cx="743182" cy="965537"/>
          </a:xfrm>
          <a:prstGeom prst="bentArrow">
            <a:avLst>
              <a:gd name="adj1" fmla="val 25000"/>
              <a:gd name="adj2" fmla="val 23939"/>
              <a:gd name="adj3" fmla="val 25000"/>
              <a:gd name="adj4" fmla="val 43750"/>
            </a:avLst>
          </a:prstGeom>
          <a:gradFill>
            <a:gsLst>
              <a:gs pos="0">
                <a:srgbClr val="0070C0"/>
              </a:gs>
              <a:gs pos="50000">
                <a:schemeClr val="accent1">
                  <a:shade val="67500"/>
                  <a:satMod val="115000"/>
                </a:schemeClr>
              </a:gs>
              <a:gs pos="100000">
                <a:schemeClr val="accent1">
                  <a:shade val="100000"/>
                  <a:satMod val="115000"/>
                </a:schemeClr>
              </a:gs>
            </a:gsLst>
            <a:lin ang="5400000" scaled="0"/>
          </a:gradFill>
          <a:ln w="222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18" name="Down Arrow 17"/>
          <p:cNvSpPr/>
          <p:nvPr/>
        </p:nvSpPr>
        <p:spPr bwMode="auto">
          <a:xfrm>
            <a:off x="1218424" y="2260937"/>
            <a:ext cx="381000" cy="1624885"/>
          </a:xfrm>
          <a:prstGeom prst="downArrow">
            <a:avLst/>
          </a:prstGeom>
          <a:gradFill>
            <a:gsLst>
              <a:gs pos="0">
                <a:srgbClr val="0070C0"/>
              </a:gs>
              <a:gs pos="50000">
                <a:schemeClr val="accent1">
                  <a:shade val="67500"/>
                  <a:satMod val="115000"/>
                </a:schemeClr>
              </a:gs>
              <a:gs pos="100000">
                <a:schemeClr val="accent1">
                  <a:shade val="100000"/>
                  <a:satMod val="115000"/>
                </a:schemeClr>
              </a:gs>
            </a:gsLst>
            <a:lin ang="5400000" scaled="0"/>
          </a:grad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21" name="TextBox 20"/>
          <p:cNvSpPr txBox="1"/>
          <p:nvPr/>
        </p:nvSpPr>
        <p:spPr>
          <a:xfrm>
            <a:off x="1042721" y="4038571"/>
            <a:ext cx="1644088" cy="1015663"/>
          </a:xfrm>
          <a:prstGeom prst="rect">
            <a:avLst/>
          </a:prstGeom>
          <a:solidFill>
            <a:schemeClr val="bg1"/>
          </a:solidFill>
          <a:ln w="19050">
            <a:solidFill>
              <a:srgbClr val="0000FF"/>
            </a:solidFill>
          </a:ln>
        </p:spPr>
        <p:txBody>
          <a:bodyPr wrap="square" rtlCol="0">
            <a:spAutoFit/>
          </a:bodyPr>
          <a:lstStyle/>
          <a:p>
            <a:r>
              <a:rPr lang="en-US" b="1" smtClean="0">
                <a:solidFill>
                  <a:srgbClr val="0066CC"/>
                </a:solidFill>
              </a:rPr>
              <a:t>2. Hydro-economic optimization</a:t>
            </a:r>
            <a:endParaRPr lang="en-US" b="1">
              <a:solidFill>
                <a:srgbClr val="0066CC"/>
              </a:solidFill>
            </a:endParaRPr>
          </a:p>
        </p:txBody>
      </p:sp>
      <p:sp>
        <p:nvSpPr>
          <p:cNvPr id="22" name="TextBox 21"/>
          <p:cNvSpPr txBox="1"/>
          <p:nvPr/>
        </p:nvSpPr>
        <p:spPr>
          <a:xfrm>
            <a:off x="3124200" y="2260937"/>
            <a:ext cx="1644088" cy="1015663"/>
          </a:xfrm>
          <a:prstGeom prst="rect">
            <a:avLst/>
          </a:prstGeom>
          <a:solidFill>
            <a:schemeClr val="bg1"/>
          </a:solidFill>
          <a:ln w="19050">
            <a:solidFill>
              <a:srgbClr val="0000FF"/>
            </a:solidFill>
          </a:ln>
        </p:spPr>
        <p:txBody>
          <a:bodyPr wrap="square" rtlCol="0">
            <a:spAutoFit/>
          </a:bodyPr>
          <a:lstStyle/>
          <a:p>
            <a:r>
              <a:rPr lang="en-US" b="1" smtClean="0">
                <a:solidFill>
                  <a:srgbClr val="0066CC"/>
                </a:solidFill>
              </a:rPr>
              <a:t>3. Land use, Pop., Econ. scenarios</a:t>
            </a:r>
            <a:endParaRPr lang="en-US" b="1">
              <a:solidFill>
                <a:srgbClr val="0066CC"/>
              </a:solidFill>
            </a:endParaRPr>
          </a:p>
        </p:txBody>
      </p:sp>
      <p:grpSp>
        <p:nvGrpSpPr>
          <p:cNvPr id="23" name="Group 22"/>
          <p:cNvGrpSpPr/>
          <p:nvPr/>
        </p:nvGrpSpPr>
        <p:grpSpPr>
          <a:xfrm>
            <a:off x="3739850" y="5562600"/>
            <a:ext cx="1506418" cy="609600"/>
            <a:chOff x="762000" y="1055080"/>
            <a:chExt cx="1796488" cy="722518"/>
          </a:xfrm>
        </p:grpSpPr>
        <p:pic>
          <p:nvPicPr>
            <p:cNvPr id="24" name="Picture 2" descr="C:\Documents and Settings\vengel\Local Settings\Temporary Internet Files\Content.IE5\O3IHEPE9\MC900442098[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291"/>
            <a:stretch/>
          </p:blipFill>
          <p:spPr bwMode="auto">
            <a:xfrm>
              <a:off x="762000" y="1055080"/>
              <a:ext cx="580139" cy="7207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Documents and Settings\vengel\Local Settings\Temporary Internet Files\Content.IE5\O3IHEPE9\MC900442098[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291"/>
            <a:stretch/>
          </p:blipFill>
          <p:spPr bwMode="auto">
            <a:xfrm>
              <a:off x="1371845" y="1056873"/>
              <a:ext cx="580139" cy="7207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Documents and Settings\vengel\Local Settings\Temporary Internet Files\Content.IE5\O3IHEPE9\MC900442098[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291"/>
            <a:stretch/>
          </p:blipFill>
          <p:spPr bwMode="auto">
            <a:xfrm>
              <a:off x="1978349" y="1056873"/>
              <a:ext cx="580139" cy="720725"/>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6978430" y="1000228"/>
            <a:ext cx="1784570" cy="1015663"/>
          </a:xfrm>
          <a:prstGeom prst="rect">
            <a:avLst/>
          </a:prstGeom>
          <a:solidFill>
            <a:schemeClr val="bg1"/>
          </a:solidFill>
          <a:ln w="19050">
            <a:solidFill>
              <a:srgbClr val="0000FF"/>
            </a:solidFill>
          </a:ln>
        </p:spPr>
        <p:txBody>
          <a:bodyPr wrap="square" rtlCol="0">
            <a:spAutoFit/>
          </a:bodyPr>
          <a:lstStyle/>
          <a:p>
            <a:r>
              <a:rPr lang="en-US" b="1" smtClean="0">
                <a:solidFill>
                  <a:srgbClr val="0066CC"/>
                </a:solidFill>
              </a:rPr>
              <a:t>4. IPCC climate and SLR forecasts</a:t>
            </a:r>
            <a:endParaRPr lang="en-US" b="1">
              <a:solidFill>
                <a:srgbClr val="0066CC"/>
              </a:solidFill>
            </a:endParaRPr>
          </a:p>
        </p:txBody>
      </p:sp>
      <p:sp>
        <p:nvSpPr>
          <p:cNvPr id="28" name="TextBox 27"/>
          <p:cNvSpPr txBox="1"/>
          <p:nvPr/>
        </p:nvSpPr>
        <p:spPr>
          <a:xfrm>
            <a:off x="6250656" y="4246840"/>
            <a:ext cx="2873293" cy="369332"/>
          </a:xfrm>
          <a:prstGeom prst="rect">
            <a:avLst/>
          </a:prstGeom>
          <a:solidFill>
            <a:schemeClr val="bg1"/>
          </a:solidFill>
          <a:ln w="19050">
            <a:solidFill>
              <a:srgbClr val="0000FF"/>
            </a:solidFill>
          </a:ln>
        </p:spPr>
        <p:txBody>
          <a:bodyPr wrap="square" rtlCol="0">
            <a:spAutoFit/>
          </a:bodyPr>
          <a:lstStyle/>
          <a:p>
            <a:r>
              <a:rPr lang="en-US" sz="1800" b="1" smtClean="0">
                <a:solidFill>
                  <a:srgbClr val="0066CC"/>
                </a:solidFill>
              </a:rPr>
              <a:t>5. “Robust” optimization</a:t>
            </a:r>
            <a:endParaRPr lang="en-US" sz="1800" b="1">
              <a:solidFill>
                <a:srgbClr val="0066CC"/>
              </a:solidFill>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6021" y="3200400"/>
            <a:ext cx="2847979" cy="1071646"/>
          </a:xfrm>
          <a:prstGeom prst="rect">
            <a:avLst/>
          </a:prstGeom>
        </p:spPr>
      </p:pic>
      <p:sp>
        <p:nvSpPr>
          <p:cNvPr id="30" name="TextBox 29"/>
          <p:cNvSpPr txBox="1"/>
          <p:nvPr/>
        </p:nvSpPr>
        <p:spPr>
          <a:xfrm>
            <a:off x="6477000" y="6400800"/>
            <a:ext cx="2646950" cy="369332"/>
          </a:xfrm>
          <a:prstGeom prst="rect">
            <a:avLst/>
          </a:prstGeom>
          <a:solidFill>
            <a:schemeClr val="bg1"/>
          </a:solidFill>
          <a:ln w="19050">
            <a:solidFill>
              <a:srgbClr val="0000FF"/>
            </a:solidFill>
          </a:ln>
        </p:spPr>
        <p:txBody>
          <a:bodyPr wrap="square" rtlCol="0">
            <a:spAutoFit/>
          </a:bodyPr>
          <a:lstStyle/>
          <a:p>
            <a:r>
              <a:rPr lang="en-US" sz="1800" b="1" smtClean="0">
                <a:solidFill>
                  <a:srgbClr val="0066CC"/>
                </a:solidFill>
              </a:rPr>
              <a:t>6. Scenario visualization</a:t>
            </a:r>
            <a:endParaRPr lang="en-US" sz="1800" b="1">
              <a:solidFill>
                <a:srgbClr val="0066CC"/>
              </a:solidFill>
            </a:endParaRPr>
          </a:p>
        </p:txBody>
      </p:sp>
      <p:sp>
        <p:nvSpPr>
          <p:cNvPr id="31" name="Down Arrow 30"/>
          <p:cNvSpPr/>
          <p:nvPr/>
        </p:nvSpPr>
        <p:spPr bwMode="auto">
          <a:xfrm rot="5400000">
            <a:off x="5739995" y="5806226"/>
            <a:ext cx="365234" cy="976313"/>
          </a:xfrm>
          <a:prstGeom prst="downArrow">
            <a:avLst/>
          </a:prstGeom>
          <a:gradFill>
            <a:gsLst>
              <a:gs pos="0">
                <a:srgbClr val="0070C0"/>
              </a:gs>
              <a:gs pos="50000">
                <a:schemeClr val="accent1">
                  <a:shade val="67500"/>
                  <a:satMod val="115000"/>
                </a:schemeClr>
              </a:gs>
              <a:gs pos="100000">
                <a:schemeClr val="accent1">
                  <a:shade val="100000"/>
                  <a:satMod val="115000"/>
                </a:schemeClr>
              </a:gs>
            </a:gsLst>
            <a:lin ang="5400000" scaled="0"/>
          </a:grad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32" name="Down Arrow 31"/>
          <p:cNvSpPr/>
          <p:nvPr/>
        </p:nvSpPr>
        <p:spPr bwMode="auto">
          <a:xfrm>
            <a:off x="8153400" y="4619654"/>
            <a:ext cx="381000" cy="485747"/>
          </a:xfrm>
          <a:prstGeom prst="downArrow">
            <a:avLst/>
          </a:prstGeom>
          <a:gradFill>
            <a:gsLst>
              <a:gs pos="0">
                <a:srgbClr val="0070C0"/>
              </a:gs>
              <a:gs pos="50000">
                <a:schemeClr val="accent1">
                  <a:shade val="67500"/>
                  <a:satMod val="115000"/>
                </a:schemeClr>
              </a:gs>
              <a:gs pos="100000">
                <a:schemeClr val="accent1">
                  <a:shade val="100000"/>
                  <a:satMod val="115000"/>
                </a:schemeClr>
              </a:gs>
            </a:gsLst>
            <a:lin ang="5400000" scaled="0"/>
          </a:grad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33" name="Down Arrow 32"/>
          <p:cNvSpPr/>
          <p:nvPr/>
        </p:nvSpPr>
        <p:spPr bwMode="auto">
          <a:xfrm>
            <a:off x="8196474" y="2064615"/>
            <a:ext cx="381000" cy="1085634"/>
          </a:xfrm>
          <a:prstGeom prst="downArrow">
            <a:avLst/>
          </a:prstGeom>
          <a:gradFill>
            <a:gsLst>
              <a:gs pos="0">
                <a:srgbClr val="0070C0"/>
              </a:gs>
              <a:gs pos="50000">
                <a:schemeClr val="accent1">
                  <a:shade val="67500"/>
                  <a:satMod val="115000"/>
                </a:schemeClr>
              </a:gs>
              <a:gs pos="100000">
                <a:schemeClr val="accent1">
                  <a:shade val="100000"/>
                  <a:satMod val="115000"/>
                </a:schemeClr>
              </a:gs>
            </a:gsLst>
            <a:lin ang="5400000" scaled="0"/>
          </a:grad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37" name="TextBox 36"/>
          <p:cNvSpPr txBox="1"/>
          <p:nvPr/>
        </p:nvSpPr>
        <p:spPr>
          <a:xfrm>
            <a:off x="580560" y="1501914"/>
            <a:ext cx="1754862" cy="707886"/>
          </a:xfrm>
          <a:prstGeom prst="rect">
            <a:avLst/>
          </a:prstGeom>
          <a:solidFill>
            <a:schemeClr val="bg1"/>
          </a:solidFill>
          <a:ln w="19050">
            <a:solidFill>
              <a:srgbClr val="0000FF"/>
            </a:solidFill>
          </a:ln>
        </p:spPr>
        <p:txBody>
          <a:bodyPr wrap="square" rtlCol="0">
            <a:spAutoFit/>
          </a:bodyPr>
          <a:lstStyle/>
          <a:p>
            <a:r>
              <a:rPr lang="en-US" b="1" smtClean="0">
                <a:solidFill>
                  <a:srgbClr val="0066CC"/>
                </a:solidFill>
              </a:rPr>
              <a:t>1. Stakeholder</a:t>
            </a:r>
          </a:p>
          <a:p>
            <a:r>
              <a:rPr lang="en-US" b="1" smtClean="0">
                <a:solidFill>
                  <a:srgbClr val="0066CC"/>
                </a:solidFill>
              </a:rPr>
              <a:t>Preferences</a:t>
            </a:r>
            <a:endParaRPr lang="en-US" b="1">
              <a:solidFill>
                <a:srgbClr val="0066CC"/>
              </a:solidFill>
            </a:endParaRPr>
          </a:p>
        </p:txBody>
      </p:sp>
      <p:sp>
        <p:nvSpPr>
          <p:cNvPr id="42" name="TextBox 41"/>
          <p:cNvSpPr txBox="1"/>
          <p:nvPr/>
        </p:nvSpPr>
        <p:spPr>
          <a:xfrm>
            <a:off x="3581400" y="6096000"/>
            <a:ext cx="1754862" cy="707886"/>
          </a:xfrm>
          <a:prstGeom prst="rect">
            <a:avLst/>
          </a:prstGeom>
          <a:solidFill>
            <a:schemeClr val="bg1"/>
          </a:solidFill>
          <a:ln w="19050">
            <a:solidFill>
              <a:srgbClr val="0000FF"/>
            </a:solidFill>
          </a:ln>
        </p:spPr>
        <p:txBody>
          <a:bodyPr wrap="square" rtlCol="0">
            <a:spAutoFit/>
          </a:bodyPr>
          <a:lstStyle/>
          <a:p>
            <a:r>
              <a:rPr lang="en-US" b="1">
                <a:solidFill>
                  <a:srgbClr val="0066CC"/>
                </a:solidFill>
              </a:rPr>
              <a:t>7</a:t>
            </a:r>
            <a:r>
              <a:rPr lang="en-US" b="1" smtClean="0">
                <a:solidFill>
                  <a:srgbClr val="0066CC"/>
                </a:solidFill>
              </a:rPr>
              <a:t>. Stakeholder</a:t>
            </a:r>
          </a:p>
          <a:p>
            <a:r>
              <a:rPr lang="en-US" b="1" smtClean="0">
                <a:solidFill>
                  <a:srgbClr val="0066CC"/>
                </a:solidFill>
              </a:rPr>
              <a:t>evaluations</a:t>
            </a:r>
            <a:endParaRPr lang="en-US" b="1">
              <a:solidFill>
                <a:srgbClr val="0066CC"/>
              </a:solidFill>
            </a:endParaRPr>
          </a:p>
        </p:txBody>
      </p:sp>
      <p:sp>
        <p:nvSpPr>
          <p:cNvPr id="41" name="TextBox 40"/>
          <p:cNvSpPr txBox="1"/>
          <p:nvPr/>
        </p:nvSpPr>
        <p:spPr>
          <a:xfrm>
            <a:off x="2590800" y="912419"/>
            <a:ext cx="1469459" cy="707886"/>
          </a:xfrm>
          <a:prstGeom prst="rect">
            <a:avLst/>
          </a:prstGeom>
          <a:noFill/>
        </p:spPr>
        <p:txBody>
          <a:bodyPr wrap="square" rtlCol="0">
            <a:spAutoFit/>
          </a:bodyPr>
          <a:lstStyle/>
          <a:p>
            <a:r>
              <a:rPr lang="en-US" smtClean="0"/>
              <a:t>Decision Analysis</a:t>
            </a:r>
            <a:endParaRPr lang="en-US"/>
          </a:p>
        </p:txBody>
      </p:sp>
    </p:spTree>
    <p:extLst>
      <p:ext uri="{BB962C8B-B14F-4D97-AF65-F5344CB8AC3E}">
        <p14:creationId xmlns:p14="http://schemas.microsoft.com/office/powerpoint/2010/main" val="28903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8" grpId="0" animBg="1"/>
      <p:bldP spid="21" grpId="0" animBg="1"/>
      <p:bldP spid="22" grpId="0" animBg="1"/>
      <p:bldP spid="27" grpId="0" animBg="1"/>
      <p:bldP spid="28" grpId="0" animBg="1"/>
      <p:bldP spid="30" grpId="0" animBg="1"/>
      <p:bldP spid="31" grpId="0" animBg="1"/>
      <p:bldP spid="32" grpId="0" animBg="1"/>
      <p:bldP spid="33" grpId="0" animBg="1"/>
      <p:bldP spid="42" grpId="0" animBg="1"/>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ChangeArrowheads="1"/>
          </p:cNvSpPr>
          <p:nvPr>
            <p:ph type="title"/>
          </p:nvPr>
        </p:nvSpPr>
        <p:spPr>
          <a:noFill/>
          <a:ln/>
          <a:effectLst/>
        </p:spPr>
        <p:txBody>
          <a:bodyPr/>
          <a:lstStyle/>
          <a:p>
            <a:pPr defTabSz="587375">
              <a:tabLst>
                <a:tab pos="1300163" algn="l"/>
                <a:tab pos="4229100" algn="l"/>
              </a:tabLst>
            </a:pPr>
            <a:r>
              <a:rPr lang="en-US" sz="3200" b="1" smtClean="0"/>
              <a:t>South Florida </a:t>
            </a:r>
            <a:r>
              <a:rPr lang="en-US" sz="3200" b="1"/>
              <a:t>Hydrology</a:t>
            </a:r>
          </a:p>
        </p:txBody>
      </p:sp>
      <p:pic>
        <p:nvPicPr>
          <p:cNvPr id="917506" name="Picture 2"/>
          <p:cNvPicPr>
            <a:picLocks noChangeAspect="1" noChangeArrowheads="1"/>
          </p:cNvPicPr>
          <p:nvPr/>
        </p:nvPicPr>
        <p:blipFill>
          <a:blip r:embed="rId2" cstate="print"/>
          <a:srcRect/>
          <a:stretch>
            <a:fillRect/>
          </a:stretch>
        </p:blipFill>
        <p:spPr bwMode="auto">
          <a:xfrm>
            <a:off x="700580" y="990600"/>
            <a:ext cx="8443420" cy="5715000"/>
          </a:xfrm>
          <a:prstGeom prst="rect">
            <a:avLst/>
          </a:prstGeom>
          <a:noFill/>
          <a:ln w="9525">
            <a:noFill/>
            <a:miter lim="800000"/>
            <a:headEnd/>
            <a:tailEnd/>
          </a:ln>
        </p:spPr>
      </p:pic>
      <p:sp>
        <p:nvSpPr>
          <p:cNvPr id="7" name="Freeform 6"/>
          <p:cNvSpPr/>
          <p:nvPr/>
        </p:nvSpPr>
        <p:spPr bwMode="auto">
          <a:xfrm>
            <a:off x="6019800" y="4606055"/>
            <a:ext cx="1196031" cy="1189403"/>
          </a:xfrm>
          <a:custGeom>
            <a:avLst/>
            <a:gdLst>
              <a:gd name="connsiteX0" fmla="*/ 0 w 1196031"/>
              <a:gd name="connsiteY0" fmla="*/ 97079 h 1189403"/>
              <a:gd name="connsiteX1" fmla="*/ 0 w 1196031"/>
              <a:gd name="connsiteY1" fmla="*/ 97079 h 1189403"/>
              <a:gd name="connsiteX2" fmla="*/ 113414 w 1196031"/>
              <a:gd name="connsiteY2" fmla="*/ 245935 h 1189403"/>
              <a:gd name="connsiteX3" fmla="*/ 141767 w 1196031"/>
              <a:gd name="connsiteY3" fmla="*/ 316819 h 1189403"/>
              <a:gd name="connsiteX4" fmla="*/ 184298 w 1196031"/>
              <a:gd name="connsiteY4" fmla="*/ 380614 h 1189403"/>
              <a:gd name="connsiteX5" fmla="*/ 255181 w 1196031"/>
              <a:gd name="connsiteY5" fmla="*/ 508205 h 1189403"/>
              <a:gd name="connsiteX6" fmla="*/ 311888 w 1196031"/>
              <a:gd name="connsiteY6" fmla="*/ 586177 h 1189403"/>
              <a:gd name="connsiteX7" fmla="*/ 347330 w 1196031"/>
              <a:gd name="connsiteY7" fmla="*/ 649973 h 1189403"/>
              <a:gd name="connsiteX8" fmla="*/ 340242 w 1196031"/>
              <a:gd name="connsiteY8" fmla="*/ 742121 h 1189403"/>
              <a:gd name="connsiteX9" fmla="*/ 326065 w 1196031"/>
              <a:gd name="connsiteY9" fmla="*/ 784652 h 1189403"/>
              <a:gd name="connsiteX10" fmla="*/ 333153 w 1196031"/>
              <a:gd name="connsiteY10" fmla="*/ 820093 h 1189403"/>
              <a:gd name="connsiteX11" fmla="*/ 340242 w 1196031"/>
              <a:gd name="connsiteY11" fmla="*/ 869712 h 1189403"/>
              <a:gd name="connsiteX12" fmla="*/ 361507 w 1196031"/>
              <a:gd name="connsiteY12" fmla="*/ 912242 h 1189403"/>
              <a:gd name="connsiteX13" fmla="*/ 396949 w 1196031"/>
              <a:gd name="connsiteY13" fmla="*/ 919331 h 1189403"/>
              <a:gd name="connsiteX14" fmla="*/ 425302 w 1196031"/>
              <a:gd name="connsiteY14" fmla="*/ 926419 h 1189403"/>
              <a:gd name="connsiteX15" fmla="*/ 474921 w 1196031"/>
              <a:gd name="connsiteY15" fmla="*/ 954773 h 1189403"/>
              <a:gd name="connsiteX16" fmla="*/ 524539 w 1196031"/>
              <a:gd name="connsiteY16" fmla="*/ 990214 h 1189403"/>
              <a:gd name="connsiteX17" fmla="*/ 552893 w 1196031"/>
              <a:gd name="connsiteY17" fmla="*/ 997303 h 1189403"/>
              <a:gd name="connsiteX18" fmla="*/ 595423 w 1196031"/>
              <a:gd name="connsiteY18" fmla="*/ 1011479 h 1189403"/>
              <a:gd name="connsiteX19" fmla="*/ 623777 w 1196031"/>
              <a:gd name="connsiteY19" fmla="*/ 1068186 h 1189403"/>
              <a:gd name="connsiteX20" fmla="*/ 637953 w 1196031"/>
              <a:gd name="connsiteY20" fmla="*/ 1089452 h 1189403"/>
              <a:gd name="connsiteX21" fmla="*/ 652130 w 1196031"/>
              <a:gd name="connsiteY21" fmla="*/ 1131982 h 1189403"/>
              <a:gd name="connsiteX22" fmla="*/ 659218 w 1196031"/>
              <a:gd name="connsiteY22" fmla="*/ 1153247 h 1189403"/>
              <a:gd name="connsiteX23" fmla="*/ 680484 w 1196031"/>
              <a:gd name="connsiteY23" fmla="*/ 1167424 h 1189403"/>
              <a:gd name="connsiteX24" fmla="*/ 701749 w 1196031"/>
              <a:gd name="connsiteY24" fmla="*/ 1174512 h 1189403"/>
              <a:gd name="connsiteX25" fmla="*/ 793898 w 1196031"/>
              <a:gd name="connsiteY25" fmla="*/ 1188689 h 1189403"/>
              <a:gd name="connsiteX26" fmla="*/ 907311 w 1196031"/>
              <a:gd name="connsiteY26" fmla="*/ 1181600 h 1189403"/>
              <a:gd name="connsiteX27" fmla="*/ 928577 w 1196031"/>
              <a:gd name="connsiteY27" fmla="*/ 1160335 h 1189403"/>
              <a:gd name="connsiteX28" fmla="*/ 964018 w 1196031"/>
              <a:gd name="connsiteY28" fmla="*/ 1103628 h 1189403"/>
              <a:gd name="connsiteX29" fmla="*/ 978195 w 1196031"/>
              <a:gd name="connsiteY29" fmla="*/ 1061098 h 1189403"/>
              <a:gd name="connsiteX30" fmla="*/ 1020725 w 1196031"/>
              <a:gd name="connsiteY30" fmla="*/ 1046921 h 1189403"/>
              <a:gd name="connsiteX31" fmla="*/ 1041991 w 1196031"/>
              <a:gd name="connsiteY31" fmla="*/ 1039833 h 1189403"/>
              <a:gd name="connsiteX32" fmla="*/ 1049079 w 1196031"/>
              <a:gd name="connsiteY32" fmla="*/ 1018568 h 1189403"/>
              <a:gd name="connsiteX33" fmla="*/ 1070344 w 1196031"/>
              <a:gd name="connsiteY33" fmla="*/ 997303 h 1189403"/>
              <a:gd name="connsiteX34" fmla="*/ 1105786 w 1196031"/>
              <a:gd name="connsiteY34" fmla="*/ 947684 h 1189403"/>
              <a:gd name="connsiteX35" fmla="*/ 1119963 w 1196031"/>
              <a:gd name="connsiteY35" fmla="*/ 919331 h 1189403"/>
              <a:gd name="connsiteX36" fmla="*/ 1134139 w 1196031"/>
              <a:gd name="connsiteY36" fmla="*/ 876800 h 1189403"/>
              <a:gd name="connsiteX37" fmla="*/ 1141228 w 1196031"/>
              <a:gd name="connsiteY37" fmla="*/ 855535 h 1189403"/>
              <a:gd name="connsiteX38" fmla="*/ 1155405 w 1196031"/>
              <a:gd name="connsiteY38" fmla="*/ 813005 h 1189403"/>
              <a:gd name="connsiteX39" fmla="*/ 1176670 w 1196031"/>
              <a:gd name="connsiteY39" fmla="*/ 770475 h 1189403"/>
              <a:gd name="connsiteX40" fmla="*/ 1190846 w 1196031"/>
              <a:gd name="connsiteY40" fmla="*/ 749210 h 1189403"/>
              <a:gd name="connsiteX41" fmla="*/ 1183758 w 1196031"/>
              <a:gd name="connsiteY41" fmla="*/ 649973 h 1189403"/>
              <a:gd name="connsiteX42" fmla="*/ 1098698 w 1196031"/>
              <a:gd name="connsiteY42" fmla="*/ 593266 h 1189403"/>
              <a:gd name="connsiteX43" fmla="*/ 1077432 w 1196031"/>
              <a:gd name="connsiteY43" fmla="*/ 572000 h 1189403"/>
              <a:gd name="connsiteX44" fmla="*/ 1063256 w 1196031"/>
              <a:gd name="connsiteY44" fmla="*/ 550735 h 1189403"/>
              <a:gd name="connsiteX45" fmla="*/ 1020725 w 1196031"/>
              <a:gd name="connsiteY45" fmla="*/ 522382 h 1189403"/>
              <a:gd name="connsiteX46" fmla="*/ 1006549 w 1196031"/>
              <a:gd name="connsiteY46" fmla="*/ 501117 h 1189403"/>
              <a:gd name="connsiteX47" fmla="*/ 999460 w 1196031"/>
              <a:gd name="connsiteY47" fmla="*/ 472763 h 1189403"/>
              <a:gd name="connsiteX48" fmla="*/ 985284 w 1196031"/>
              <a:gd name="connsiteY48" fmla="*/ 416056 h 1189403"/>
              <a:gd name="connsiteX49" fmla="*/ 999460 w 1196031"/>
              <a:gd name="connsiteY49" fmla="*/ 274289 h 1189403"/>
              <a:gd name="connsiteX50" fmla="*/ 1013637 w 1196031"/>
              <a:gd name="connsiteY50" fmla="*/ 253024 h 1189403"/>
              <a:gd name="connsiteX51" fmla="*/ 1034902 w 1196031"/>
              <a:gd name="connsiteY51" fmla="*/ 238847 h 1189403"/>
              <a:gd name="connsiteX52" fmla="*/ 1077432 w 1196031"/>
              <a:gd name="connsiteY52" fmla="*/ 111256 h 1189403"/>
              <a:gd name="connsiteX53" fmla="*/ 701749 w 1196031"/>
              <a:gd name="connsiteY53" fmla="*/ 104168 h 1189403"/>
              <a:gd name="connsiteX54" fmla="*/ 595423 w 1196031"/>
              <a:gd name="connsiteY54" fmla="*/ 82903 h 1189403"/>
              <a:gd name="connsiteX55" fmla="*/ 552893 w 1196031"/>
              <a:gd name="connsiteY55" fmla="*/ 75814 h 1189403"/>
              <a:gd name="connsiteX56" fmla="*/ 517451 w 1196031"/>
              <a:gd name="connsiteY56" fmla="*/ 61638 h 1189403"/>
              <a:gd name="connsiteX57" fmla="*/ 0 w 1196031"/>
              <a:gd name="connsiteY57" fmla="*/ 97079 h 11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96031" h="1189403">
                <a:moveTo>
                  <a:pt x="0" y="97079"/>
                </a:moveTo>
                <a:lnTo>
                  <a:pt x="0" y="97079"/>
                </a:lnTo>
                <a:cubicBezTo>
                  <a:pt x="37805" y="146698"/>
                  <a:pt x="79597" y="193518"/>
                  <a:pt x="113414" y="245935"/>
                </a:cubicBezTo>
                <a:cubicBezTo>
                  <a:pt x="127210" y="267319"/>
                  <a:pt x="127651" y="295645"/>
                  <a:pt x="141767" y="316819"/>
                </a:cubicBezTo>
                <a:cubicBezTo>
                  <a:pt x="155944" y="338084"/>
                  <a:pt x="171269" y="358627"/>
                  <a:pt x="184298" y="380614"/>
                </a:cubicBezTo>
                <a:cubicBezTo>
                  <a:pt x="209101" y="422470"/>
                  <a:pt x="230666" y="466180"/>
                  <a:pt x="255181" y="508205"/>
                </a:cubicBezTo>
                <a:cubicBezTo>
                  <a:pt x="274964" y="542118"/>
                  <a:pt x="287954" y="556259"/>
                  <a:pt x="311888" y="586177"/>
                </a:cubicBezTo>
                <a:cubicBezTo>
                  <a:pt x="329235" y="638217"/>
                  <a:pt x="315499" y="618140"/>
                  <a:pt x="347330" y="649973"/>
                </a:cubicBezTo>
                <a:cubicBezTo>
                  <a:pt x="344967" y="680689"/>
                  <a:pt x="345047" y="711691"/>
                  <a:pt x="340242" y="742121"/>
                </a:cubicBezTo>
                <a:cubicBezTo>
                  <a:pt x="337911" y="756882"/>
                  <a:pt x="326065" y="784652"/>
                  <a:pt x="326065" y="784652"/>
                </a:cubicBezTo>
                <a:cubicBezTo>
                  <a:pt x="328428" y="796466"/>
                  <a:pt x="331172" y="808209"/>
                  <a:pt x="333153" y="820093"/>
                </a:cubicBezTo>
                <a:cubicBezTo>
                  <a:pt x="335900" y="836573"/>
                  <a:pt x="336965" y="853329"/>
                  <a:pt x="340242" y="869712"/>
                </a:cubicBezTo>
                <a:cubicBezTo>
                  <a:pt x="342237" y="879689"/>
                  <a:pt x="352063" y="906846"/>
                  <a:pt x="361507" y="912242"/>
                </a:cubicBezTo>
                <a:cubicBezTo>
                  <a:pt x="371968" y="918220"/>
                  <a:pt x="385188" y="916717"/>
                  <a:pt x="396949" y="919331"/>
                </a:cubicBezTo>
                <a:cubicBezTo>
                  <a:pt x="406459" y="921444"/>
                  <a:pt x="415851" y="924056"/>
                  <a:pt x="425302" y="926419"/>
                </a:cubicBezTo>
                <a:cubicBezTo>
                  <a:pt x="452992" y="940264"/>
                  <a:pt x="451542" y="938074"/>
                  <a:pt x="474921" y="954773"/>
                </a:cubicBezTo>
                <a:cubicBezTo>
                  <a:pt x="478556" y="957370"/>
                  <a:pt x="516183" y="986633"/>
                  <a:pt x="524539" y="990214"/>
                </a:cubicBezTo>
                <a:cubicBezTo>
                  <a:pt x="533494" y="994052"/>
                  <a:pt x="543562" y="994504"/>
                  <a:pt x="552893" y="997303"/>
                </a:cubicBezTo>
                <a:cubicBezTo>
                  <a:pt x="567206" y="1001597"/>
                  <a:pt x="595423" y="1011479"/>
                  <a:pt x="595423" y="1011479"/>
                </a:cubicBezTo>
                <a:cubicBezTo>
                  <a:pt x="604874" y="1030381"/>
                  <a:pt x="612055" y="1050601"/>
                  <a:pt x="623777" y="1068186"/>
                </a:cubicBezTo>
                <a:cubicBezTo>
                  <a:pt x="628502" y="1075275"/>
                  <a:pt x="634493" y="1081667"/>
                  <a:pt x="637953" y="1089452"/>
                </a:cubicBezTo>
                <a:cubicBezTo>
                  <a:pt x="644022" y="1103108"/>
                  <a:pt x="647404" y="1117805"/>
                  <a:pt x="652130" y="1131982"/>
                </a:cubicBezTo>
                <a:cubicBezTo>
                  <a:pt x="654493" y="1139070"/>
                  <a:pt x="653001" y="1149103"/>
                  <a:pt x="659218" y="1153247"/>
                </a:cubicBezTo>
                <a:cubicBezTo>
                  <a:pt x="666307" y="1157973"/>
                  <a:pt x="672864" y="1163614"/>
                  <a:pt x="680484" y="1167424"/>
                </a:cubicBezTo>
                <a:cubicBezTo>
                  <a:pt x="687167" y="1170765"/>
                  <a:pt x="694565" y="1172459"/>
                  <a:pt x="701749" y="1174512"/>
                </a:cubicBezTo>
                <a:cubicBezTo>
                  <a:pt x="740814" y="1185673"/>
                  <a:pt x="742483" y="1182976"/>
                  <a:pt x="793898" y="1188689"/>
                </a:cubicBezTo>
                <a:cubicBezTo>
                  <a:pt x="831702" y="1186326"/>
                  <a:pt x="870245" y="1189403"/>
                  <a:pt x="907311" y="1181600"/>
                </a:cubicBezTo>
                <a:cubicBezTo>
                  <a:pt x="917121" y="1179535"/>
                  <a:pt x="922681" y="1168442"/>
                  <a:pt x="928577" y="1160335"/>
                </a:cubicBezTo>
                <a:cubicBezTo>
                  <a:pt x="941688" y="1142308"/>
                  <a:pt x="956969" y="1124774"/>
                  <a:pt x="964018" y="1103628"/>
                </a:cubicBezTo>
                <a:cubicBezTo>
                  <a:pt x="968744" y="1089451"/>
                  <a:pt x="964018" y="1065824"/>
                  <a:pt x="978195" y="1061098"/>
                </a:cubicBezTo>
                <a:lnTo>
                  <a:pt x="1020725" y="1046921"/>
                </a:lnTo>
                <a:lnTo>
                  <a:pt x="1041991" y="1039833"/>
                </a:lnTo>
                <a:cubicBezTo>
                  <a:pt x="1044354" y="1032745"/>
                  <a:pt x="1044934" y="1024785"/>
                  <a:pt x="1049079" y="1018568"/>
                </a:cubicBezTo>
                <a:cubicBezTo>
                  <a:pt x="1054640" y="1010227"/>
                  <a:pt x="1063820" y="1004914"/>
                  <a:pt x="1070344" y="997303"/>
                </a:cubicBezTo>
                <a:cubicBezTo>
                  <a:pt x="1076862" y="989699"/>
                  <a:pt x="1099376" y="958901"/>
                  <a:pt x="1105786" y="947684"/>
                </a:cubicBezTo>
                <a:cubicBezTo>
                  <a:pt x="1111029" y="938510"/>
                  <a:pt x="1116039" y="929142"/>
                  <a:pt x="1119963" y="919331"/>
                </a:cubicBezTo>
                <a:cubicBezTo>
                  <a:pt x="1125513" y="905456"/>
                  <a:pt x="1129413" y="890977"/>
                  <a:pt x="1134139" y="876800"/>
                </a:cubicBezTo>
                <a:lnTo>
                  <a:pt x="1141228" y="855535"/>
                </a:lnTo>
                <a:cubicBezTo>
                  <a:pt x="1141230" y="855530"/>
                  <a:pt x="1155402" y="813009"/>
                  <a:pt x="1155405" y="813005"/>
                </a:cubicBezTo>
                <a:cubicBezTo>
                  <a:pt x="1196031" y="752063"/>
                  <a:pt x="1147323" y="829169"/>
                  <a:pt x="1176670" y="770475"/>
                </a:cubicBezTo>
                <a:cubicBezTo>
                  <a:pt x="1180480" y="762855"/>
                  <a:pt x="1186121" y="756298"/>
                  <a:pt x="1190846" y="749210"/>
                </a:cubicBezTo>
                <a:cubicBezTo>
                  <a:pt x="1188483" y="716131"/>
                  <a:pt x="1192634" y="681926"/>
                  <a:pt x="1183758" y="649973"/>
                </a:cubicBezTo>
                <a:cubicBezTo>
                  <a:pt x="1176774" y="624831"/>
                  <a:pt x="1109945" y="598889"/>
                  <a:pt x="1098698" y="593266"/>
                </a:cubicBezTo>
                <a:cubicBezTo>
                  <a:pt x="1091609" y="586177"/>
                  <a:pt x="1083850" y="579701"/>
                  <a:pt x="1077432" y="572000"/>
                </a:cubicBezTo>
                <a:cubicBezTo>
                  <a:pt x="1071978" y="565455"/>
                  <a:pt x="1069667" y="556345"/>
                  <a:pt x="1063256" y="550735"/>
                </a:cubicBezTo>
                <a:cubicBezTo>
                  <a:pt x="1050433" y="539515"/>
                  <a:pt x="1020725" y="522382"/>
                  <a:pt x="1020725" y="522382"/>
                </a:cubicBezTo>
                <a:cubicBezTo>
                  <a:pt x="1016000" y="515294"/>
                  <a:pt x="1009905" y="508947"/>
                  <a:pt x="1006549" y="501117"/>
                </a:cubicBezTo>
                <a:cubicBezTo>
                  <a:pt x="1002711" y="492162"/>
                  <a:pt x="1002136" y="482130"/>
                  <a:pt x="999460" y="472763"/>
                </a:cubicBezTo>
                <a:cubicBezTo>
                  <a:pt x="984932" y="421915"/>
                  <a:pt x="999691" y="488097"/>
                  <a:pt x="985284" y="416056"/>
                </a:cubicBezTo>
                <a:cubicBezTo>
                  <a:pt x="985698" y="409025"/>
                  <a:pt x="980969" y="311270"/>
                  <a:pt x="999460" y="274289"/>
                </a:cubicBezTo>
                <a:cubicBezTo>
                  <a:pt x="1003270" y="266669"/>
                  <a:pt x="1007613" y="259048"/>
                  <a:pt x="1013637" y="253024"/>
                </a:cubicBezTo>
                <a:cubicBezTo>
                  <a:pt x="1019661" y="247000"/>
                  <a:pt x="1027814" y="243573"/>
                  <a:pt x="1034902" y="238847"/>
                </a:cubicBezTo>
                <a:cubicBezTo>
                  <a:pt x="1049079" y="196317"/>
                  <a:pt x="1118995" y="128058"/>
                  <a:pt x="1077432" y="111256"/>
                </a:cubicBezTo>
                <a:cubicBezTo>
                  <a:pt x="961312" y="64314"/>
                  <a:pt x="826862" y="110033"/>
                  <a:pt x="701749" y="104168"/>
                </a:cubicBezTo>
                <a:cubicBezTo>
                  <a:pt x="643577" y="101441"/>
                  <a:pt x="638568" y="91532"/>
                  <a:pt x="595423" y="82903"/>
                </a:cubicBezTo>
                <a:cubicBezTo>
                  <a:pt x="581330" y="80084"/>
                  <a:pt x="567070" y="78177"/>
                  <a:pt x="552893" y="75814"/>
                </a:cubicBezTo>
                <a:cubicBezTo>
                  <a:pt x="541079" y="71089"/>
                  <a:pt x="529365" y="66106"/>
                  <a:pt x="517451" y="61638"/>
                </a:cubicBezTo>
                <a:cubicBezTo>
                  <a:pt x="353083" y="0"/>
                  <a:pt x="86242" y="91172"/>
                  <a:pt x="0" y="97079"/>
                </a:cubicBezTo>
                <a:close/>
              </a:path>
            </a:pathLst>
          </a:cu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8" name="Freeform 7"/>
          <p:cNvSpPr/>
          <p:nvPr/>
        </p:nvSpPr>
        <p:spPr bwMode="auto">
          <a:xfrm>
            <a:off x="7052504" y="4419600"/>
            <a:ext cx="108524" cy="751367"/>
          </a:xfrm>
          <a:custGeom>
            <a:avLst/>
            <a:gdLst>
              <a:gd name="connsiteX0" fmla="*/ 108524 w 108524"/>
              <a:gd name="connsiteY0" fmla="*/ 0 h 751367"/>
              <a:gd name="connsiteX1" fmla="*/ 37640 w 108524"/>
              <a:gd name="connsiteY1" fmla="*/ 14176 h 751367"/>
              <a:gd name="connsiteX2" fmla="*/ 16375 w 108524"/>
              <a:gd name="connsiteY2" fmla="*/ 42530 h 751367"/>
              <a:gd name="connsiteX3" fmla="*/ 30552 w 108524"/>
              <a:gd name="connsiteY3" fmla="*/ 368595 h 751367"/>
              <a:gd name="connsiteX4" fmla="*/ 23463 w 108524"/>
              <a:gd name="connsiteY4" fmla="*/ 425302 h 751367"/>
              <a:gd name="connsiteX5" fmla="*/ 2198 w 108524"/>
              <a:gd name="connsiteY5" fmla="*/ 467832 h 751367"/>
              <a:gd name="connsiteX6" fmla="*/ 2198 w 108524"/>
              <a:gd name="connsiteY6" fmla="*/ 751367 h 75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24" h="751367">
                <a:moveTo>
                  <a:pt x="108524" y="0"/>
                </a:moveTo>
                <a:cubicBezTo>
                  <a:pt x="84896" y="4725"/>
                  <a:pt x="59518" y="4078"/>
                  <a:pt x="37640" y="14176"/>
                </a:cubicBezTo>
                <a:cubicBezTo>
                  <a:pt x="26913" y="19127"/>
                  <a:pt x="17049" y="30735"/>
                  <a:pt x="16375" y="42530"/>
                </a:cubicBezTo>
                <a:cubicBezTo>
                  <a:pt x="12321" y="113477"/>
                  <a:pt x="24543" y="278474"/>
                  <a:pt x="30552" y="368595"/>
                </a:cubicBezTo>
                <a:cubicBezTo>
                  <a:pt x="28189" y="387497"/>
                  <a:pt x="28475" y="406924"/>
                  <a:pt x="23463" y="425302"/>
                </a:cubicBezTo>
                <a:cubicBezTo>
                  <a:pt x="15477" y="454585"/>
                  <a:pt x="2917" y="436905"/>
                  <a:pt x="2198" y="467832"/>
                </a:cubicBezTo>
                <a:cubicBezTo>
                  <a:pt x="0" y="562318"/>
                  <a:pt x="2198" y="656855"/>
                  <a:pt x="2198" y="751367"/>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3733800" y="4876800"/>
            <a:ext cx="1676400" cy="707886"/>
          </a:xfrm>
          <a:prstGeom prst="rect">
            <a:avLst/>
          </a:prstGeom>
          <a:noFill/>
        </p:spPr>
        <p:txBody>
          <a:bodyPr wrap="square" rtlCol="0">
            <a:spAutoFit/>
          </a:bodyPr>
          <a:lstStyle/>
          <a:p>
            <a:r>
              <a:rPr lang="en-US" smtClean="0">
                <a:solidFill>
                  <a:schemeClr val="bg1"/>
                </a:solidFill>
              </a:rPr>
              <a:t>Everglades National Park</a:t>
            </a:r>
            <a:endParaRPr lang="en-US">
              <a:solidFill>
                <a:schemeClr val="bg1"/>
              </a:solidFill>
            </a:endParaRPr>
          </a:p>
        </p:txBody>
      </p:sp>
      <p:cxnSp>
        <p:nvCxnSpPr>
          <p:cNvPr id="11" name="Straight Arrow Connector 10"/>
          <p:cNvCxnSpPr>
            <a:stCxn id="9" idx="3"/>
          </p:cNvCxnSpPr>
          <p:nvPr/>
        </p:nvCxnSpPr>
        <p:spPr bwMode="auto">
          <a:xfrm flipV="1">
            <a:off x="5410200" y="4953000"/>
            <a:ext cx="762000" cy="277743"/>
          </a:xfrm>
          <a:prstGeom prst="straightConnector1">
            <a:avLst/>
          </a:prstGeom>
          <a:noFill/>
          <a:ln w="19050" cap="flat" cmpd="sng" algn="ctr">
            <a:solidFill>
              <a:srgbClr val="0000FF"/>
            </a:solidFill>
            <a:prstDash val="solid"/>
            <a:round/>
            <a:headEnd type="none" w="med" len="med"/>
            <a:tailEnd type="arrow"/>
          </a:ln>
          <a:effectLst/>
        </p:spPr>
      </p:cxnSp>
      <p:sp>
        <p:nvSpPr>
          <p:cNvPr id="12" name="TextBox 11"/>
          <p:cNvSpPr txBox="1"/>
          <p:nvPr/>
        </p:nvSpPr>
        <p:spPr>
          <a:xfrm>
            <a:off x="7315200" y="1600200"/>
            <a:ext cx="1447800" cy="1015663"/>
          </a:xfrm>
          <a:prstGeom prst="rect">
            <a:avLst/>
          </a:prstGeom>
          <a:noFill/>
        </p:spPr>
        <p:txBody>
          <a:bodyPr wrap="square" rtlCol="0">
            <a:spAutoFit/>
          </a:bodyPr>
          <a:lstStyle/>
          <a:p>
            <a:r>
              <a:rPr lang="en-US" smtClean="0">
                <a:solidFill>
                  <a:schemeClr val="bg1"/>
                </a:solidFill>
              </a:rPr>
              <a:t>Everglades/Urban boundary</a:t>
            </a:r>
            <a:endParaRPr lang="en-US">
              <a:solidFill>
                <a:schemeClr val="bg1"/>
              </a:solidFill>
            </a:endParaRPr>
          </a:p>
        </p:txBody>
      </p:sp>
      <p:cxnSp>
        <p:nvCxnSpPr>
          <p:cNvPr id="14" name="Straight Arrow Connector 13"/>
          <p:cNvCxnSpPr/>
          <p:nvPr/>
        </p:nvCxnSpPr>
        <p:spPr bwMode="auto">
          <a:xfrm rot="5400000">
            <a:off x="7467600" y="2743200"/>
            <a:ext cx="533400" cy="228600"/>
          </a:xfrm>
          <a:prstGeom prst="straightConnector1">
            <a:avLst/>
          </a:prstGeom>
          <a:noFill/>
          <a:ln w="19050" cap="flat" cmpd="sng" algn="ctr">
            <a:solidFill>
              <a:srgbClr val="FF0000"/>
            </a:solidFill>
            <a:prstDash val="solid"/>
            <a:round/>
            <a:headEnd type="none" w="med" len="med"/>
            <a:tailEnd type="arrow"/>
          </a:ln>
          <a:effectLst/>
        </p:spPr>
      </p:cxnSp>
      <p:sp>
        <p:nvSpPr>
          <p:cNvPr id="10" name="TextBox 9"/>
          <p:cNvSpPr txBox="1"/>
          <p:nvPr/>
        </p:nvSpPr>
        <p:spPr>
          <a:xfrm>
            <a:off x="7620000" y="3962400"/>
            <a:ext cx="1676400" cy="707886"/>
          </a:xfrm>
          <a:prstGeom prst="rect">
            <a:avLst/>
          </a:prstGeom>
          <a:noFill/>
        </p:spPr>
        <p:txBody>
          <a:bodyPr wrap="square" rtlCol="0">
            <a:spAutoFit/>
          </a:bodyPr>
          <a:lstStyle/>
          <a:p>
            <a:r>
              <a:rPr lang="en-US" smtClean="0">
                <a:solidFill>
                  <a:schemeClr val="bg1"/>
                </a:solidFill>
              </a:rPr>
              <a:t>5.5 million</a:t>
            </a:r>
          </a:p>
          <a:p>
            <a:r>
              <a:rPr lang="en-US" smtClean="0">
                <a:solidFill>
                  <a:schemeClr val="bg1"/>
                </a:solidFill>
              </a:rPr>
              <a:t>people</a:t>
            </a:r>
            <a:endParaRPr lang="en-US">
              <a:solidFill>
                <a:schemeClr val="bg1"/>
              </a:solidFill>
            </a:endParaRPr>
          </a:p>
        </p:txBody>
      </p:sp>
      <p:sp>
        <p:nvSpPr>
          <p:cNvPr id="27" name="Freeform 26"/>
          <p:cNvSpPr/>
          <p:nvPr/>
        </p:nvSpPr>
        <p:spPr bwMode="auto">
          <a:xfrm>
            <a:off x="7141838" y="3222362"/>
            <a:ext cx="421508" cy="1203470"/>
          </a:xfrm>
          <a:custGeom>
            <a:avLst/>
            <a:gdLst>
              <a:gd name="connsiteX0" fmla="*/ 0 w 421508"/>
              <a:gd name="connsiteY0" fmla="*/ 1203470 h 1203470"/>
              <a:gd name="connsiteX1" fmla="*/ 3399 w 421508"/>
              <a:gd name="connsiteY1" fmla="*/ 1070899 h 1203470"/>
              <a:gd name="connsiteX2" fmla="*/ 6798 w 421508"/>
              <a:gd name="connsiteY2" fmla="*/ 1060701 h 1203470"/>
              <a:gd name="connsiteX3" fmla="*/ 20395 w 421508"/>
              <a:gd name="connsiteY3" fmla="*/ 1057302 h 1203470"/>
              <a:gd name="connsiteX4" fmla="*/ 98578 w 421508"/>
              <a:gd name="connsiteY4" fmla="*/ 1060701 h 1203470"/>
              <a:gd name="connsiteX5" fmla="*/ 108776 w 421508"/>
              <a:gd name="connsiteY5" fmla="*/ 1064100 h 1203470"/>
              <a:gd name="connsiteX6" fmla="*/ 146168 w 421508"/>
              <a:gd name="connsiteY6" fmla="*/ 1057302 h 1203470"/>
              <a:gd name="connsiteX7" fmla="*/ 152966 w 421508"/>
              <a:gd name="connsiteY7" fmla="*/ 1030108 h 1203470"/>
              <a:gd name="connsiteX8" fmla="*/ 156366 w 421508"/>
              <a:gd name="connsiteY8" fmla="*/ 1006313 h 1203470"/>
              <a:gd name="connsiteX9" fmla="*/ 169963 w 421508"/>
              <a:gd name="connsiteY9" fmla="*/ 979119 h 1203470"/>
              <a:gd name="connsiteX10" fmla="*/ 176761 w 421508"/>
              <a:gd name="connsiteY10" fmla="*/ 887339 h 1203470"/>
              <a:gd name="connsiteX11" fmla="*/ 186959 w 421508"/>
              <a:gd name="connsiteY11" fmla="*/ 849947 h 1203470"/>
              <a:gd name="connsiteX12" fmla="*/ 193758 w 421508"/>
              <a:gd name="connsiteY12" fmla="*/ 788761 h 1203470"/>
              <a:gd name="connsiteX13" fmla="*/ 197157 w 421508"/>
              <a:gd name="connsiteY13" fmla="*/ 775164 h 1203470"/>
              <a:gd name="connsiteX14" fmla="*/ 203955 w 421508"/>
              <a:gd name="connsiteY14" fmla="*/ 761567 h 1203470"/>
              <a:gd name="connsiteX15" fmla="*/ 220952 w 421508"/>
              <a:gd name="connsiteY15" fmla="*/ 734373 h 1203470"/>
              <a:gd name="connsiteX16" fmla="*/ 234549 w 421508"/>
              <a:gd name="connsiteY16" fmla="*/ 713977 h 1203470"/>
              <a:gd name="connsiteX17" fmla="*/ 237948 w 421508"/>
              <a:gd name="connsiteY17" fmla="*/ 700380 h 1203470"/>
              <a:gd name="connsiteX18" fmla="*/ 248146 w 421508"/>
              <a:gd name="connsiteY18" fmla="*/ 693581 h 1203470"/>
              <a:gd name="connsiteX19" fmla="*/ 254944 w 421508"/>
              <a:gd name="connsiteY19" fmla="*/ 659589 h 1203470"/>
              <a:gd name="connsiteX20" fmla="*/ 261743 w 421508"/>
              <a:gd name="connsiteY20" fmla="*/ 635794 h 1203470"/>
              <a:gd name="connsiteX21" fmla="*/ 265142 w 421508"/>
              <a:gd name="connsiteY21" fmla="*/ 605201 h 1203470"/>
              <a:gd name="connsiteX22" fmla="*/ 268541 w 421508"/>
              <a:gd name="connsiteY22" fmla="*/ 595003 h 1203470"/>
              <a:gd name="connsiteX23" fmla="*/ 278739 w 421508"/>
              <a:gd name="connsiteY23" fmla="*/ 561010 h 1203470"/>
              <a:gd name="connsiteX24" fmla="*/ 268541 w 421508"/>
              <a:gd name="connsiteY24" fmla="*/ 537216 h 1203470"/>
              <a:gd name="connsiteX25" fmla="*/ 261743 w 421508"/>
              <a:gd name="connsiteY25" fmla="*/ 513421 h 1203470"/>
              <a:gd name="connsiteX26" fmla="*/ 248146 w 421508"/>
              <a:gd name="connsiteY26" fmla="*/ 493025 h 1203470"/>
              <a:gd name="connsiteX27" fmla="*/ 237948 w 421508"/>
              <a:gd name="connsiteY27" fmla="*/ 486227 h 1203470"/>
              <a:gd name="connsiteX28" fmla="*/ 231149 w 421508"/>
              <a:gd name="connsiteY28" fmla="*/ 476029 h 1203470"/>
              <a:gd name="connsiteX29" fmla="*/ 224351 w 421508"/>
              <a:gd name="connsiteY29" fmla="*/ 462432 h 1203470"/>
              <a:gd name="connsiteX30" fmla="*/ 214153 w 421508"/>
              <a:gd name="connsiteY30" fmla="*/ 455634 h 1203470"/>
              <a:gd name="connsiteX31" fmla="*/ 190358 w 421508"/>
              <a:gd name="connsiteY31" fmla="*/ 428439 h 1203470"/>
              <a:gd name="connsiteX32" fmla="*/ 163164 w 421508"/>
              <a:gd name="connsiteY32" fmla="*/ 404645 h 1203470"/>
              <a:gd name="connsiteX33" fmla="*/ 152966 w 421508"/>
              <a:gd name="connsiteY33" fmla="*/ 401245 h 1203470"/>
              <a:gd name="connsiteX34" fmla="*/ 112175 w 421508"/>
              <a:gd name="connsiteY34" fmla="*/ 384249 h 1203470"/>
              <a:gd name="connsiteX35" fmla="*/ 101978 w 421508"/>
              <a:gd name="connsiteY35" fmla="*/ 377451 h 1203470"/>
              <a:gd name="connsiteX36" fmla="*/ 95179 w 421508"/>
              <a:gd name="connsiteY36" fmla="*/ 367253 h 1203470"/>
              <a:gd name="connsiteX37" fmla="*/ 98578 w 421508"/>
              <a:gd name="connsiteY37" fmla="*/ 204089 h 1203470"/>
              <a:gd name="connsiteX38" fmla="*/ 105377 w 421508"/>
              <a:gd name="connsiteY38" fmla="*/ 193891 h 1203470"/>
              <a:gd name="connsiteX39" fmla="*/ 115575 w 421508"/>
              <a:gd name="connsiteY39" fmla="*/ 190492 h 1203470"/>
              <a:gd name="connsiteX40" fmla="*/ 163164 w 421508"/>
              <a:gd name="connsiteY40" fmla="*/ 183693 h 1203470"/>
              <a:gd name="connsiteX41" fmla="*/ 258343 w 421508"/>
              <a:gd name="connsiteY41" fmla="*/ 187092 h 1203470"/>
              <a:gd name="connsiteX42" fmla="*/ 261743 w 421508"/>
              <a:gd name="connsiteY42" fmla="*/ 278872 h 1203470"/>
              <a:gd name="connsiteX43" fmla="*/ 271940 w 421508"/>
              <a:gd name="connsiteY43" fmla="*/ 299268 h 1203470"/>
              <a:gd name="connsiteX44" fmla="*/ 282138 w 421508"/>
              <a:gd name="connsiteY44" fmla="*/ 302667 h 1203470"/>
              <a:gd name="connsiteX45" fmla="*/ 350123 w 421508"/>
              <a:gd name="connsiteY45" fmla="*/ 299268 h 1203470"/>
              <a:gd name="connsiteX46" fmla="*/ 353523 w 421508"/>
              <a:gd name="connsiteY46" fmla="*/ 6932 h 1203470"/>
              <a:gd name="connsiteX47" fmla="*/ 363720 w 421508"/>
              <a:gd name="connsiteY47" fmla="*/ 3532 h 1203470"/>
              <a:gd name="connsiteX48" fmla="*/ 414709 w 421508"/>
              <a:gd name="connsiteY48" fmla="*/ 133 h 1203470"/>
              <a:gd name="connsiteX49" fmla="*/ 421508 w 421508"/>
              <a:gd name="connsiteY49" fmla="*/ 133 h 120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21508" h="1203470">
                <a:moveTo>
                  <a:pt x="0" y="1203470"/>
                </a:moveTo>
                <a:cubicBezTo>
                  <a:pt x="1133" y="1159280"/>
                  <a:pt x="1297" y="1115054"/>
                  <a:pt x="3399" y="1070899"/>
                </a:cubicBezTo>
                <a:cubicBezTo>
                  <a:pt x="3569" y="1067320"/>
                  <a:pt x="4000" y="1062939"/>
                  <a:pt x="6798" y="1060701"/>
                </a:cubicBezTo>
                <a:cubicBezTo>
                  <a:pt x="10446" y="1057783"/>
                  <a:pt x="15863" y="1058435"/>
                  <a:pt x="20395" y="1057302"/>
                </a:cubicBezTo>
                <a:cubicBezTo>
                  <a:pt x="46456" y="1058435"/>
                  <a:pt x="72569" y="1058700"/>
                  <a:pt x="98578" y="1060701"/>
                </a:cubicBezTo>
                <a:cubicBezTo>
                  <a:pt x="102151" y="1060976"/>
                  <a:pt x="105202" y="1064355"/>
                  <a:pt x="108776" y="1064100"/>
                </a:cubicBezTo>
                <a:cubicBezTo>
                  <a:pt x="121412" y="1063197"/>
                  <a:pt x="133704" y="1059568"/>
                  <a:pt x="146168" y="1057302"/>
                </a:cubicBezTo>
                <a:cubicBezTo>
                  <a:pt x="148434" y="1048237"/>
                  <a:pt x="151134" y="1039270"/>
                  <a:pt x="152966" y="1030108"/>
                </a:cubicBezTo>
                <a:cubicBezTo>
                  <a:pt x="154537" y="1022251"/>
                  <a:pt x="154423" y="1014086"/>
                  <a:pt x="156366" y="1006313"/>
                </a:cubicBezTo>
                <a:cubicBezTo>
                  <a:pt x="159693" y="993006"/>
                  <a:pt x="163119" y="989384"/>
                  <a:pt x="169963" y="979119"/>
                </a:cubicBezTo>
                <a:cubicBezTo>
                  <a:pt x="182781" y="940662"/>
                  <a:pt x="167041" y="991019"/>
                  <a:pt x="176761" y="887339"/>
                </a:cubicBezTo>
                <a:cubicBezTo>
                  <a:pt x="177761" y="876676"/>
                  <a:pt x="183163" y="861337"/>
                  <a:pt x="186959" y="849947"/>
                </a:cubicBezTo>
                <a:cubicBezTo>
                  <a:pt x="189336" y="821418"/>
                  <a:pt x="188920" y="812951"/>
                  <a:pt x="193758" y="788761"/>
                </a:cubicBezTo>
                <a:cubicBezTo>
                  <a:pt x="194674" y="784180"/>
                  <a:pt x="195517" y="779538"/>
                  <a:pt x="197157" y="775164"/>
                </a:cubicBezTo>
                <a:cubicBezTo>
                  <a:pt x="198936" y="770419"/>
                  <a:pt x="202073" y="766272"/>
                  <a:pt x="203955" y="761567"/>
                </a:cubicBezTo>
                <a:cubicBezTo>
                  <a:pt x="214252" y="735825"/>
                  <a:pt x="203534" y="745984"/>
                  <a:pt x="220952" y="734373"/>
                </a:cubicBezTo>
                <a:cubicBezTo>
                  <a:pt x="225484" y="727574"/>
                  <a:pt x="232567" y="721904"/>
                  <a:pt x="234549" y="713977"/>
                </a:cubicBezTo>
                <a:cubicBezTo>
                  <a:pt x="235682" y="709445"/>
                  <a:pt x="235357" y="704267"/>
                  <a:pt x="237948" y="700380"/>
                </a:cubicBezTo>
                <a:cubicBezTo>
                  <a:pt x="240214" y="696981"/>
                  <a:pt x="244747" y="695847"/>
                  <a:pt x="248146" y="693581"/>
                </a:cubicBezTo>
                <a:cubicBezTo>
                  <a:pt x="255127" y="672639"/>
                  <a:pt x="248695" y="693960"/>
                  <a:pt x="254944" y="659589"/>
                </a:cubicBezTo>
                <a:cubicBezTo>
                  <a:pt x="256652" y="650194"/>
                  <a:pt x="258829" y="644535"/>
                  <a:pt x="261743" y="635794"/>
                </a:cubicBezTo>
                <a:cubicBezTo>
                  <a:pt x="262876" y="625596"/>
                  <a:pt x="263455" y="615322"/>
                  <a:pt x="265142" y="605201"/>
                </a:cubicBezTo>
                <a:cubicBezTo>
                  <a:pt x="265731" y="601667"/>
                  <a:pt x="267487" y="598428"/>
                  <a:pt x="268541" y="595003"/>
                </a:cubicBezTo>
                <a:cubicBezTo>
                  <a:pt x="272020" y="583696"/>
                  <a:pt x="275340" y="572341"/>
                  <a:pt x="278739" y="561010"/>
                </a:cubicBezTo>
                <a:cubicBezTo>
                  <a:pt x="272696" y="548924"/>
                  <a:pt x="271875" y="548886"/>
                  <a:pt x="268541" y="537216"/>
                </a:cubicBezTo>
                <a:cubicBezTo>
                  <a:pt x="267506" y="533593"/>
                  <a:pt x="264140" y="517735"/>
                  <a:pt x="261743" y="513421"/>
                </a:cubicBezTo>
                <a:cubicBezTo>
                  <a:pt x="257775" y="506278"/>
                  <a:pt x="254945" y="497557"/>
                  <a:pt x="248146" y="493025"/>
                </a:cubicBezTo>
                <a:lnTo>
                  <a:pt x="237948" y="486227"/>
                </a:lnTo>
                <a:cubicBezTo>
                  <a:pt x="235682" y="482828"/>
                  <a:pt x="233176" y="479576"/>
                  <a:pt x="231149" y="476029"/>
                </a:cubicBezTo>
                <a:cubicBezTo>
                  <a:pt x="228635" y="471629"/>
                  <a:pt x="227595" y="466325"/>
                  <a:pt x="224351" y="462432"/>
                </a:cubicBezTo>
                <a:cubicBezTo>
                  <a:pt x="221736" y="459294"/>
                  <a:pt x="217552" y="457900"/>
                  <a:pt x="214153" y="455634"/>
                </a:cubicBezTo>
                <a:cubicBezTo>
                  <a:pt x="198290" y="431839"/>
                  <a:pt x="207355" y="439771"/>
                  <a:pt x="190358" y="428439"/>
                </a:cubicBezTo>
                <a:cubicBezTo>
                  <a:pt x="182426" y="416541"/>
                  <a:pt x="180162" y="410312"/>
                  <a:pt x="163164" y="404645"/>
                </a:cubicBezTo>
                <a:cubicBezTo>
                  <a:pt x="159765" y="403512"/>
                  <a:pt x="156098" y="402985"/>
                  <a:pt x="152966" y="401245"/>
                </a:cubicBezTo>
                <a:cubicBezTo>
                  <a:pt x="119372" y="382581"/>
                  <a:pt x="146927" y="390040"/>
                  <a:pt x="112175" y="384249"/>
                </a:cubicBezTo>
                <a:cubicBezTo>
                  <a:pt x="108776" y="381983"/>
                  <a:pt x="104867" y="380340"/>
                  <a:pt x="101978" y="377451"/>
                </a:cubicBezTo>
                <a:cubicBezTo>
                  <a:pt x="99089" y="374562"/>
                  <a:pt x="95259" y="371338"/>
                  <a:pt x="95179" y="367253"/>
                </a:cubicBezTo>
                <a:cubicBezTo>
                  <a:pt x="94112" y="312864"/>
                  <a:pt x="95383" y="258395"/>
                  <a:pt x="98578" y="204089"/>
                </a:cubicBezTo>
                <a:cubicBezTo>
                  <a:pt x="98818" y="200010"/>
                  <a:pt x="102187" y="196443"/>
                  <a:pt x="105377" y="193891"/>
                </a:cubicBezTo>
                <a:cubicBezTo>
                  <a:pt x="108175" y="191653"/>
                  <a:pt x="112099" y="191361"/>
                  <a:pt x="115575" y="190492"/>
                </a:cubicBezTo>
                <a:cubicBezTo>
                  <a:pt x="132899" y="186161"/>
                  <a:pt x="144114" y="185810"/>
                  <a:pt x="163164" y="183693"/>
                </a:cubicBezTo>
                <a:cubicBezTo>
                  <a:pt x="194890" y="184826"/>
                  <a:pt x="235504" y="165041"/>
                  <a:pt x="258343" y="187092"/>
                </a:cubicBezTo>
                <a:cubicBezTo>
                  <a:pt x="280367" y="208356"/>
                  <a:pt x="259706" y="248325"/>
                  <a:pt x="261743" y="278872"/>
                </a:cubicBezTo>
                <a:cubicBezTo>
                  <a:pt x="262090" y="284076"/>
                  <a:pt x="268107" y="296202"/>
                  <a:pt x="271940" y="299268"/>
                </a:cubicBezTo>
                <a:cubicBezTo>
                  <a:pt x="274738" y="301506"/>
                  <a:pt x="278739" y="301534"/>
                  <a:pt x="282138" y="302667"/>
                </a:cubicBezTo>
                <a:cubicBezTo>
                  <a:pt x="304800" y="301534"/>
                  <a:pt x="344799" y="321325"/>
                  <a:pt x="350123" y="299268"/>
                </a:cubicBezTo>
                <a:cubicBezTo>
                  <a:pt x="372989" y="204537"/>
                  <a:pt x="349047" y="104281"/>
                  <a:pt x="353523" y="6932"/>
                </a:cubicBezTo>
                <a:cubicBezTo>
                  <a:pt x="353688" y="3353"/>
                  <a:pt x="360159" y="3928"/>
                  <a:pt x="363720" y="3532"/>
                </a:cubicBezTo>
                <a:cubicBezTo>
                  <a:pt x="380650" y="1651"/>
                  <a:pt x="397704" y="1133"/>
                  <a:pt x="414709" y="133"/>
                </a:cubicBezTo>
                <a:cubicBezTo>
                  <a:pt x="416971" y="0"/>
                  <a:pt x="419242" y="133"/>
                  <a:pt x="421508" y="133"/>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cxnSp>
        <p:nvCxnSpPr>
          <p:cNvPr id="30" name="Straight Arrow Connector 29"/>
          <p:cNvCxnSpPr/>
          <p:nvPr/>
        </p:nvCxnSpPr>
        <p:spPr bwMode="auto">
          <a:xfrm>
            <a:off x="914400" y="6248400"/>
            <a:ext cx="1792224" cy="1588"/>
          </a:xfrm>
          <a:prstGeom prst="straightConnector1">
            <a:avLst/>
          </a:prstGeom>
          <a:noFill/>
          <a:ln w="38100" cap="flat" cmpd="sng" algn="ctr">
            <a:solidFill>
              <a:schemeClr val="bg1"/>
            </a:solidFill>
            <a:prstDash val="solid"/>
            <a:round/>
            <a:headEnd type="triangle" w="med" len="med"/>
            <a:tailEnd type="triangle"/>
          </a:ln>
          <a:effectLst/>
        </p:spPr>
      </p:cxnSp>
      <p:sp>
        <p:nvSpPr>
          <p:cNvPr id="31" name="TextBox 30"/>
          <p:cNvSpPr txBox="1"/>
          <p:nvPr/>
        </p:nvSpPr>
        <p:spPr>
          <a:xfrm>
            <a:off x="1219200" y="5867400"/>
            <a:ext cx="1219200" cy="400110"/>
          </a:xfrm>
          <a:prstGeom prst="rect">
            <a:avLst/>
          </a:prstGeom>
          <a:noFill/>
        </p:spPr>
        <p:txBody>
          <a:bodyPr wrap="square" rtlCol="0">
            <a:spAutoFit/>
          </a:bodyPr>
          <a:lstStyle/>
          <a:p>
            <a:r>
              <a:rPr lang="en-US" smtClean="0">
                <a:solidFill>
                  <a:schemeClr val="bg1"/>
                </a:solidFill>
              </a:rPr>
              <a:t>100 miles</a:t>
            </a:r>
            <a:endParaRPr lang="en-US">
              <a:solidFill>
                <a:schemeClr val="bg1"/>
              </a:solidFill>
            </a:endParaRPr>
          </a:p>
        </p:txBody>
      </p:sp>
      <p:sp>
        <p:nvSpPr>
          <p:cNvPr id="32" name="TextBox 31"/>
          <p:cNvSpPr txBox="1"/>
          <p:nvPr/>
        </p:nvSpPr>
        <p:spPr>
          <a:xfrm>
            <a:off x="1325544" y="6219242"/>
            <a:ext cx="1219200" cy="400110"/>
          </a:xfrm>
          <a:prstGeom prst="rect">
            <a:avLst/>
          </a:prstGeom>
          <a:noFill/>
        </p:spPr>
        <p:txBody>
          <a:bodyPr wrap="square" rtlCol="0">
            <a:spAutoFit/>
          </a:bodyPr>
          <a:lstStyle/>
          <a:p>
            <a:r>
              <a:rPr lang="en-US" smtClean="0">
                <a:solidFill>
                  <a:schemeClr val="bg1"/>
                </a:solidFill>
              </a:rPr>
              <a:t>160 km</a:t>
            </a:r>
            <a:endParaRPr lang="en-US">
              <a:solidFill>
                <a:schemeClr val="bg1"/>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192" t="21000" b="15757"/>
          <a:stretch/>
        </p:blipFill>
        <p:spPr bwMode="auto">
          <a:xfrm>
            <a:off x="830828" y="2283489"/>
            <a:ext cx="3512571" cy="214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2895600" y="3733800"/>
            <a:ext cx="533400" cy="457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5257800" y="1600200"/>
            <a:ext cx="1447800" cy="707886"/>
          </a:xfrm>
          <a:prstGeom prst="rect">
            <a:avLst/>
          </a:prstGeom>
          <a:noFill/>
        </p:spPr>
        <p:txBody>
          <a:bodyPr wrap="square" rtlCol="0">
            <a:spAutoFit/>
          </a:bodyPr>
          <a:lstStyle/>
          <a:p>
            <a:r>
              <a:rPr lang="en-US">
                <a:solidFill>
                  <a:schemeClr val="bg1"/>
                </a:solidFill>
              </a:rPr>
              <a:t>Lake </a:t>
            </a:r>
            <a:r>
              <a:rPr lang="en-US" smtClean="0">
                <a:solidFill>
                  <a:schemeClr val="bg1"/>
                </a:solidFill>
              </a:rPr>
              <a:t>Okeechobee</a:t>
            </a:r>
            <a:endParaRPr lang="en-US">
              <a:solidFill>
                <a:schemeClr val="bg1"/>
              </a:solidFill>
            </a:endParaRPr>
          </a:p>
        </p:txBody>
      </p:sp>
      <p:cxnSp>
        <p:nvCxnSpPr>
          <p:cNvPr id="18" name="Straight Arrow Connector 17"/>
          <p:cNvCxnSpPr/>
          <p:nvPr/>
        </p:nvCxnSpPr>
        <p:spPr bwMode="auto">
          <a:xfrm>
            <a:off x="5981700" y="2308086"/>
            <a:ext cx="723900" cy="914276"/>
          </a:xfrm>
          <a:prstGeom prst="straightConnector1">
            <a:avLst/>
          </a:prstGeom>
          <a:noFill/>
          <a:ln w="190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504490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2" grpId="0"/>
      <p:bldP spid="10" grpId="0"/>
      <p:bldP spid="27"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a:noFill/>
          <a:ln/>
          <a:effectLst/>
        </p:spPr>
        <p:txBody>
          <a:bodyPr/>
          <a:lstStyle/>
          <a:p>
            <a:r>
              <a:rPr lang="en-US" smtClean="0"/>
              <a:t>Main Project Activities</a:t>
            </a:r>
          </a:p>
        </p:txBody>
      </p:sp>
      <p:sp>
        <p:nvSpPr>
          <p:cNvPr id="204805" name="Rectangle 5"/>
          <p:cNvSpPr>
            <a:spLocks noGrp="1" noChangeArrowheads="1"/>
          </p:cNvSpPr>
          <p:nvPr>
            <p:ph type="body" sz="half" idx="1"/>
          </p:nvPr>
        </p:nvSpPr>
        <p:spPr>
          <a:xfrm>
            <a:off x="762000" y="990600"/>
            <a:ext cx="7543800" cy="5638800"/>
          </a:xfrm>
        </p:spPr>
        <p:txBody>
          <a:bodyPr/>
          <a:lstStyle/>
          <a:p>
            <a:r>
              <a:rPr lang="en-US" sz="2200" dirty="0" smtClean="0"/>
              <a:t>Field trip to remote Shark River, principal drainage of Everglades National Park (ENP)</a:t>
            </a:r>
          </a:p>
          <a:p>
            <a:pPr lvl="1"/>
            <a:r>
              <a:rPr lang="en-US" sz="1800" dirty="0" smtClean="0"/>
              <a:t>Together with adjacent Harney River, was primary drainage of the “River of Grass” that flowed from Lake Okeechobee prior to human intervention </a:t>
            </a:r>
            <a:r>
              <a:rPr lang="en-US" sz="1800" dirty="0"/>
              <a:t>in south </a:t>
            </a:r>
            <a:r>
              <a:rPr lang="en-US" sz="1800" dirty="0" smtClean="0"/>
              <a:t>Florida hydrologic system </a:t>
            </a:r>
            <a:endParaRPr lang="en-US" sz="1800" dirty="0"/>
          </a:p>
          <a:p>
            <a:r>
              <a:rPr lang="en-US" sz="2200" dirty="0" smtClean="0"/>
              <a:t>Workshop: </a:t>
            </a:r>
          </a:p>
          <a:p>
            <a:pPr lvl="1"/>
            <a:r>
              <a:rPr lang="en-US" sz="1800" dirty="0" smtClean="0"/>
              <a:t>~50 individuals (economists, water managers, CERP representatives, and ecosystem, atmospheric, anthropologic, and hydrologic scientists.</a:t>
            </a:r>
          </a:p>
          <a:p>
            <a:pPr lvl="1"/>
            <a:r>
              <a:rPr lang="en-US" sz="1800" dirty="0" smtClean="0"/>
              <a:t>Presentations on economic valuation strategies, hydrology, mangrove ecology, carbon cycling, and fisheries</a:t>
            </a:r>
          </a:p>
          <a:p>
            <a:pPr marL="0" indent="0">
              <a:buNone/>
            </a:pPr>
            <a:r>
              <a:rPr lang="en-US" sz="2200" dirty="0" smtClean="0"/>
              <a:t>	</a:t>
            </a:r>
          </a:p>
          <a:p>
            <a:pPr lvl="1"/>
            <a:endParaRPr lang="en-US" sz="1800" dirty="0" smtClean="0"/>
          </a:p>
          <a:p>
            <a:pPr lvl="1">
              <a:buNone/>
            </a:pPr>
            <a:endParaRPr lang="en-US" sz="1800" dirty="0" smtClean="0"/>
          </a:p>
        </p:txBody>
      </p:sp>
    </p:spTree>
    <p:extLst>
      <p:ext uri="{BB962C8B-B14F-4D97-AF65-F5344CB8AC3E}">
        <p14:creationId xmlns:p14="http://schemas.microsoft.com/office/powerpoint/2010/main" val="327083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0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0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0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Arial Black"/>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0000FF"/>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solidFill>
            <a:srgbClr val="0000FF"/>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themeOverride>
</file>

<file path=ppt/theme/themeOverride2.xml><?xml version="1.0" encoding="utf-8"?>
<a:themeOverride xmlns:a="http://schemas.openxmlformats.org/drawingml/2006/main">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themeOverride>
</file>

<file path=ppt/theme/themeOverride3.xml><?xml version="1.0" encoding="utf-8"?>
<a:themeOverride xmlns:a="http://schemas.openxmlformats.org/drawingml/2006/main">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themeOverride>
</file>

<file path=docProps/app.xml><?xml version="1.0" encoding="utf-8"?>
<Properties xmlns="http://schemas.openxmlformats.org/officeDocument/2006/extended-properties" xmlns:vt="http://schemas.openxmlformats.org/officeDocument/2006/docPropsVTypes">
  <Template/>
  <TotalTime>83105</TotalTime>
  <Pages>13</Pages>
  <Words>4088</Words>
  <Application>Microsoft Office PowerPoint</Application>
  <PresentationFormat>On-screen Show (4:3)</PresentationFormat>
  <Paragraphs>792</Paragraphs>
  <Slides>72</Slides>
  <Notes>28</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Default Design</vt:lpstr>
      <vt:lpstr>National Science Foundation Water, Sustainability, and Climate Project for South Florida:  Hydro-economics and Ecosystems</vt:lpstr>
      <vt:lpstr>Overview</vt:lpstr>
      <vt:lpstr>NSF WSC Program</vt:lpstr>
      <vt:lpstr>NSF WSC Program</vt:lpstr>
      <vt:lpstr>NSF WSC Program</vt:lpstr>
      <vt:lpstr>WSC-Category 1: Linking freshwater inputs to ecosystem functioning and services provided by a large mangrove estuary</vt:lpstr>
      <vt:lpstr>Overview: Traditional vs. WSC</vt:lpstr>
      <vt:lpstr>South Florida Hydrology</vt:lpstr>
      <vt:lpstr>Main Project Activities</vt:lpstr>
      <vt:lpstr>Workshop Outcomes</vt:lpstr>
      <vt:lpstr>Carbon Storage Ecosystem Service and Valuation</vt:lpstr>
      <vt:lpstr>PowerPoint Presentation</vt:lpstr>
      <vt:lpstr>Introduction</vt:lpstr>
      <vt:lpstr>PowerPoint Presentation</vt:lpstr>
      <vt:lpstr>.</vt:lpstr>
      <vt:lpstr>PowerPoint Presentation</vt:lpstr>
      <vt:lpstr>Mangrove Forests of ENP</vt:lpstr>
      <vt:lpstr>PowerPoint Presentation</vt:lpstr>
      <vt:lpstr>PowerPoint Presentation</vt:lpstr>
      <vt:lpstr>PowerPoint Presentation</vt:lpstr>
      <vt:lpstr>Specific Objectives</vt:lpstr>
      <vt:lpstr>Estimation of Total Carbon present in mangrove forests of Everglades National Park </vt:lpstr>
      <vt:lpstr>Aboveground Carbon in Mangrove Forests of ENP</vt:lpstr>
      <vt:lpstr>PowerPoint Presentation</vt:lpstr>
      <vt:lpstr>PowerPoint Presentation</vt:lpstr>
      <vt:lpstr>Selection and development of carbon prices</vt:lpstr>
      <vt:lpstr>Social Costs of Carbon</vt:lpstr>
      <vt:lpstr>Marginal Abatement Costs (MACs)</vt:lpstr>
      <vt:lpstr>Market Prices</vt:lpstr>
      <vt:lpstr>Change in Economic Value of Carbon Stock in ENP Mangroves under different Sea Level Rise Scenarios</vt:lpstr>
      <vt:lpstr>Mangrove Forests of Everglades National Park with projected zone of mangrove transgression </vt:lpstr>
      <vt:lpstr>Landward Migration of ENP Mangroves under Selected Sea Level Rise Scenarios</vt:lpstr>
      <vt:lpstr>Carbon Price Over Time</vt:lpstr>
      <vt:lpstr>PowerPoint Presentation</vt:lpstr>
      <vt:lpstr>Carbon Storage in ENP Mangroves Florida Coastal Everglades LTER Study Sites</vt:lpstr>
      <vt:lpstr>PowerPoint Presentation</vt:lpstr>
      <vt:lpstr>PowerPoint Presentation</vt:lpstr>
      <vt:lpstr>PowerPoint Presentation</vt:lpstr>
      <vt:lpstr>PowerPoint Presentation</vt:lpstr>
      <vt:lpstr>Carbon Storage (million Mg C) in different Forest Components of ENP Mangroves</vt:lpstr>
      <vt:lpstr>Comparison of Carbon Stocks in Terrestrial Ecosystems and Mangroves</vt:lpstr>
      <vt:lpstr>Economic Valuation of C storage in ENP mangroves (max and min per hectare)</vt:lpstr>
      <vt:lpstr>Criteria for Valuation of ENP Mangroves  (Economic, Political, Social)</vt:lpstr>
      <vt:lpstr>Economic Valuation of Carbon Storage in ENP Mangroves</vt:lpstr>
      <vt:lpstr>Change in Economic Value of Carbon Stock in ENP Mangroves under different Sea Level Rise Scenarios</vt:lpstr>
      <vt:lpstr>Fisheries Ecosystem Services</vt:lpstr>
      <vt:lpstr>Conceptual framework of factors influencing abundance and distribution of fish</vt:lpstr>
      <vt:lpstr>Community structure (2004-2010) for upper Shark River</vt:lpstr>
      <vt:lpstr>Fish Abundance for upper Shark River</vt:lpstr>
      <vt:lpstr>Seasonality in catch per unit effort (CPUE; 2004-2010)  for upper Shark River</vt:lpstr>
      <vt:lpstr>WSC Category 2:   Robust decision-making for south Florida  water resources by ecosystem service valuation, hydro-economic optimization, and conflict resolution modeling </vt:lpstr>
      <vt:lpstr>Big Picture Issues</vt:lpstr>
      <vt:lpstr>Big Picture Issues</vt:lpstr>
      <vt:lpstr>Big Picture Issues</vt:lpstr>
      <vt:lpstr>Big Picture Issues</vt:lpstr>
      <vt:lpstr>WSC Category 2 Proposal</vt:lpstr>
      <vt:lpstr>WSC Category 2 Proposal</vt:lpstr>
      <vt:lpstr>WSC - Category 2 Proposal</vt:lpstr>
      <vt:lpstr>South Florida Systems Analysis Model</vt:lpstr>
      <vt:lpstr>South Florida Systems Analysis Model</vt:lpstr>
      <vt:lpstr>Penalty Function: Water Supply</vt:lpstr>
      <vt:lpstr>Penalty Function: Everglades</vt:lpstr>
      <vt:lpstr>Results: Proposed new storage</vt:lpstr>
      <vt:lpstr>WSC - Category 2 Proposal</vt:lpstr>
      <vt:lpstr>WSC - Category 2 Proposal</vt:lpstr>
      <vt:lpstr>WSC - Category 2 Proposal</vt:lpstr>
      <vt:lpstr>WSC - Category 2 Proposal</vt:lpstr>
      <vt:lpstr>WSC - Category 2 Proposal</vt:lpstr>
      <vt:lpstr>WSC - Category 2 Proposal</vt:lpstr>
      <vt:lpstr>WSC - Category 2 Proposal</vt:lpstr>
      <vt:lpstr>WSC - Category 2 Proposal</vt:lpstr>
      <vt:lpstr>WSC - Category 2 Proposal</vt:lpstr>
    </vt:vector>
  </TitlesOfParts>
  <Company>Florida International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Lattice Boltzmann Methods and ASR Applications</dc:title>
  <dc:creator>Mike Sukop</dc:creator>
  <cp:lastModifiedBy>Michael Sukop</cp:lastModifiedBy>
  <cp:revision>782</cp:revision>
  <cp:lastPrinted>2002-06-30T01:51:20Z</cp:lastPrinted>
  <dcterms:created xsi:type="dcterms:W3CDTF">2002-06-05T11:46:19Z</dcterms:created>
  <dcterms:modified xsi:type="dcterms:W3CDTF">2013-02-07T15:03:49Z</dcterms:modified>
</cp:coreProperties>
</file>